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82" r:id="rId2"/>
    <p:sldId id="256" r:id="rId3"/>
    <p:sldId id="257" r:id="rId4"/>
    <p:sldId id="258" r:id="rId5"/>
    <p:sldId id="259" r:id="rId6"/>
    <p:sldId id="262" r:id="rId7"/>
    <p:sldId id="263" r:id="rId8"/>
    <p:sldId id="264" r:id="rId9"/>
    <p:sldId id="265" r:id="rId10"/>
    <p:sldId id="266" r:id="rId11"/>
    <p:sldId id="267" r:id="rId12"/>
    <p:sldId id="268" r:id="rId13"/>
    <p:sldId id="269" r:id="rId14"/>
    <p:sldId id="270" r:id="rId15"/>
    <p:sldId id="272" r:id="rId16"/>
    <p:sldId id="273" r:id="rId17"/>
    <p:sldId id="275" r:id="rId18"/>
  </p:sldIdLst>
  <p:sldSz cx="9144000" cy="6858000" type="screen4x3"/>
  <p:notesSz cx="6858000" cy="9144000"/>
  <p:embeddedFontLst>
    <p:embeddedFont>
      <p:font typeface="Open Sans" panose="020B0606030504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Twinkl"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C2F"/>
    <a:srgbClr val="AE90B2"/>
    <a:srgbClr val="477764"/>
    <a:srgbClr val="5391B8"/>
    <a:srgbClr val="E8C771"/>
    <a:srgbClr val="36435B"/>
    <a:srgbClr val="A14D4C"/>
    <a:srgbClr val="63A1C6"/>
    <a:srgbClr val="62A3C7"/>
    <a:srgbClr val="497B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7" autoAdjust="0"/>
    <p:restoredTop sz="95632" autoAdjust="0"/>
  </p:normalViewPr>
  <p:slideViewPr>
    <p:cSldViewPr snapToGrid="0" showGuides="1">
      <p:cViewPr varScale="1">
        <p:scale>
          <a:sx n="78" d="100"/>
          <a:sy n="78" d="100"/>
        </p:scale>
        <p:origin x="1666"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16/03/2026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16/03/2026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402140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1672974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 Single Corner of Rectangle 4"/>
          <p:cNvSpPr/>
          <p:nvPr userDrawn="1"/>
        </p:nvSpPr>
        <p:spPr bwMode="auto">
          <a:xfrm flipV="1">
            <a:off x="457198" y="438151"/>
            <a:ext cx="8220075" cy="5957887"/>
          </a:xfrm>
          <a:prstGeom prst="round1Rect">
            <a:avLst>
              <a:gd name="adj" fmla="val 6253"/>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nimation and 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 name="Rectangle 3">
            <a:extLst>
              <a:ext uri="{FF2B5EF4-FFF2-40B4-BE49-F238E27FC236}">
                <a16:creationId xmlns:a16="http://schemas.microsoft.com/office/drawing/2014/main" id="{0AFC064B-AD7C-19B4-9F68-C496CC5E4923}"/>
              </a:ext>
            </a:extLst>
          </p:cNvPr>
          <p:cNvSpPr/>
          <p:nvPr userDrawn="1"/>
        </p:nvSpPr>
        <p:spPr>
          <a:xfrm>
            <a:off x="755648" y="3995953"/>
            <a:ext cx="7632700" cy="1297993"/>
          </a:xfrm>
          <a:prstGeom prst="rect">
            <a:avLst/>
          </a:prstGeom>
          <a:noFill/>
          <a:ln w="19050">
            <a:solidFill>
              <a:srgbClr val="62A3C7"/>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We hope you find the information on our website and resources useful. These resources are those which we have generally found to be of benefit to learners with SEND. However, every child's needs are different and so these resources may not be suitable for your child. It is for you to consider whether it is appropriate to use these resources with your child.</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CE4187"/>
                </a:solidFill>
                <a:latin typeface="Roboto" panose="02000000000000000000" pitchFamily="2" charset="0"/>
                <a:ea typeface="Roboto" panose="02000000000000000000" pitchFamily="2" charset="0"/>
              </a:rPr>
              <a:t>Disclaimers</a:t>
            </a:r>
            <a:endParaRPr lang="en-GB" sz="2800" b="1" dirty="0">
              <a:solidFill>
                <a:srgbClr val="CE4187"/>
              </a:solidFill>
            </a:endParaRPr>
          </a:p>
        </p:txBody>
      </p:sp>
      <p:sp>
        <p:nvSpPr>
          <p:cNvPr id="3" name="Rectangle 2">
            <a:extLst>
              <a:ext uri="{FF2B5EF4-FFF2-40B4-BE49-F238E27FC236}">
                <a16:creationId xmlns:a16="http://schemas.microsoft.com/office/drawing/2014/main" id="{F88C9B18-CEF9-33DD-B6BC-F4FAE51CB874}"/>
              </a:ext>
            </a:extLst>
          </p:cNvPr>
          <p:cNvSpPr/>
          <p:nvPr userDrawn="1"/>
        </p:nvSpPr>
        <p:spPr>
          <a:xfrm>
            <a:off x="755648" y="1706667"/>
            <a:ext cx="7632700" cy="2021268"/>
          </a:xfrm>
          <a:prstGeom prst="rect">
            <a:avLst/>
          </a:prstGeom>
          <a:noFill/>
          <a:ln w="19050">
            <a:solidFill>
              <a:srgbClr val="62A3C7"/>
            </a:solidFill>
          </a:ln>
        </p:spPr>
        <p:txBody>
          <a:bodyPr wrap="square" lIns="216000" tIns="216000" rIns="216000" bIns="216000">
            <a:spAutoFit/>
          </a:bodyPr>
          <a:lstStyle/>
          <a:p>
            <a:pPr>
              <a:spcAft>
                <a:spcPts val="600"/>
              </a:spcAft>
            </a:pPr>
            <a:r>
              <a:rPr lang="en-GB" sz="1400" b="0" i="0" dirty="0">
                <a:solidFill>
                  <a:srgbClr val="000000"/>
                </a:solidFill>
                <a:effectLst/>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a:t>
            </a:r>
          </a:p>
          <a:p>
            <a:pPr>
              <a:spcAft>
                <a:spcPts val="600"/>
              </a:spcAft>
            </a:pPr>
            <a:r>
              <a:rPr lang="en-GB" sz="1400" b="0" i="0" dirty="0">
                <a:solidFill>
                  <a:srgbClr val="000000"/>
                </a:solidFill>
                <a:effectLst/>
                <a:latin typeface="Roboto" panose="02000000000000000000" pitchFamily="2" charset="0"/>
                <a:ea typeface="Roboto" panose="02000000000000000000" pitchFamily="2" charset="0"/>
              </a:rPr>
              <a:t>To enter slide show mode, go to the slide show menu tab and select either from beginning or from current slide.</a:t>
            </a:r>
          </a:p>
        </p:txBody>
      </p:sp>
    </p:spTree>
    <p:extLst>
      <p:ext uri="{BB962C8B-B14F-4D97-AF65-F5344CB8AC3E}">
        <p14:creationId xmlns:p14="http://schemas.microsoft.com/office/powerpoint/2010/main" val="18518587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txStyles>
    <p:titleStyle>
      <a:lvl1pPr algn="l" defTabSz="914400" rtl="0" eaLnBrk="1" latinLnBrk="0" hangingPunct="1">
        <a:lnSpc>
          <a:spcPct val="90000"/>
        </a:lnSpc>
        <a:spcBef>
          <a:spcPct val="0"/>
        </a:spcBef>
        <a:buNone/>
        <a:defRPr sz="4000" b="1"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winkl.co.uk/resources/inclusion-teaching-resources/send-inclusion-teaching-resources/specific-learning-difficulty-areas-of-need-primary-send-inclusion-key-stage-1"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inclusion-teaching-resources/send-inclusion-teaching-resources/specific-learning-difficulty-areas-of-need-primary-send-inclusion-key-stage-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q=http://Kirkleeslocaloffer.org.uk&amp;sa=D&amp;source=editors&amp;ust=1767643773618860&amp;usg=AOvVaw2uNutJrnrIiEbGE_EAVr91"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google.com/url?q=https://www.kirkleeslocaloffer.org.uk/sendco-professional-information-and-resources-page/the-4-areas-of-need/communication-interaction-cci-or-slcn/&amp;sa=D&amp;source=editors&amp;ust=1767643773619035&amp;usg=AOvVaw3S6OR9Pbfit6_ZxdozEvYh"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09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r>
              <a:rPr lang="en-GB" dirty="0">
                <a:solidFill>
                  <a:srgbClr val="5391B8"/>
                </a:solidFill>
              </a:rPr>
              <a:t>Famous Dyslexic People</a:t>
            </a:r>
          </a:p>
        </p:txBody>
      </p:sp>
      <p:sp>
        <p:nvSpPr>
          <p:cNvPr id="8" name="Rectangle 7">
            <a:extLst>
              <a:ext uri="{FF2B5EF4-FFF2-40B4-BE49-F238E27FC236}">
                <a16:creationId xmlns:a16="http://schemas.microsoft.com/office/drawing/2014/main" id="{EDA5DB6F-A748-4744-B887-1B17C63B9A62}"/>
              </a:ext>
            </a:extLst>
          </p:cNvPr>
          <p:cNvSpPr/>
          <p:nvPr/>
        </p:nvSpPr>
        <p:spPr>
          <a:xfrm>
            <a:off x="3160449" y="1408280"/>
            <a:ext cx="5360335" cy="658645"/>
          </a:xfrm>
          <a:prstGeom prst="rect">
            <a:avLst/>
          </a:prstGeom>
          <a:solidFill>
            <a:srgbClr val="4F54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Maggie is a celebrated space scientist, mechanical engineer and science communicator.</a:t>
            </a:r>
          </a:p>
        </p:txBody>
      </p:sp>
      <p:sp>
        <p:nvSpPr>
          <p:cNvPr id="9" name="Rectangle 8">
            <a:extLst>
              <a:ext uri="{FF2B5EF4-FFF2-40B4-BE49-F238E27FC236}">
                <a16:creationId xmlns:a16="http://schemas.microsoft.com/office/drawing/2014/main" id="{9293DA2A-F039-4F12-80CA-160FEDEC2646}"/>
              </a:ext>
            </a:extLst>
          </p:cNvPr>
          <p:cNvSpPr/>
          <p:nvPr/>
        </p:nvSpPr>
        <p:spPr>
          <a:xfrm>
            <a:off x="3160449" y="2126824"/>
            <a:ext cx="5360335" cy="658646"/>
          </a:xfrm>
          <a:prstGeom prst="rect">
            <a:avLst/>
          </a:prstGeom>
          <a:solidFill>
            <a:srgbClr val="5486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She was diagnosed with dyslexia when she was eight years old and went to thirteen different schools.</a:t>
            </a:r>
          </a:p>
        </p:txBody>
      </p:sp>
      <p:sp>
        <p:nvSpPr>
          <p:cNvPr id="10" name="Rectangle 9">
            <a:extLst>
              <a:ext uri="{FF2B5EF4-FFF2-40B4-BE49-F238E27FC236}">
                <a16:creationId xmlns:a16="http://schemas.microsoft.com/office/drawing/2014/main" id="{054BA64B-ADF7-4283-927B-8E6BA10335A7}"/>
              </a:ext>
            </a:extLst>
          </p:cNvPr>
          <p:cNvSpPr/>
          <p:nvPr/>
        </p:nvSpPr>
        <p:spPr>
          <a:xfrm>
            <a:off x="607554" y="2845369"/>
            <a:ext cx="7913231" cy="658645"/>
          </a:xfrm>
          <a:prstGeom prst="rect">
            <a:avLst/>
          </a:prstGeom>
          <a:solidFill>
            <a:srgbClr val="9F48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Maggie graduated with a BSc in physics from Imperial College London and then went on to complete a PhD in mechanical engineering.</a:t>
            </a:r>
          </a:p>
        </p:txBody>
      </p:sp>
      <p:sp>
        <p:nvSpPr>
          <p:cNvPr id="11" name="Rectangle 10">
            <a:extLst>
              <a:ext uri="{FF2B5EF4-FFF2-40B4-BE49-F238E27FC236}">
                <a16:creationId xmlns:a16="http://schemas.microsoft.com/office/drawing/2014/main" id="{0578EC05-04C7-42A9-8D4F-6C651804FF6D}"/>
              </a:ext>
            </a:extLst>
          </p:cNvPr>
          <p:cNvSpPr/>
          <p:nvPr/>
        </p:nvSpPr>
        <p:spPr>
          <a:xfrm>
            <a:off x="607553" y="3563914"/>
            <a:ext cx="6199646" cy="922361"/>
          </a:xfrm>
          <a:prstGeom prst="rect">
            <a:avLst/>
          </a:prstGeom>
          <a:solidFill>
            <a:srgbClr val="BF6C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She has also spent time working for the Ministry of Defence (MoD). Here, she was involved in a variety of projects, from missile warning systems to landmine detectors.</a:t>
            </a:r>
          </a:p>
        </p:txBody>
      </p:sp>
      <p:sp>
        <p:nvSpPr>
          <p:cNvPr id="12" name="Rectangle 11">
            <a:extLst>
              <a:ext uri="{FF2B5EF4-FFF2-40B4-BE49-F238E27FC236}">
                <a16:creationId xmlns:a16="http://schemas.microsoft.com/office/drawing/2014/main" id="{25771410-1283-4A0E-A090-76E48B24FDEE}"/>
              </a:ext>
            </a:extLst>
          </p:cNvPr>
          <p:cNvSpPr/>
          <p:nvPr/>
        </p:nvSpPr>
        <p:spPr>
          <a:xfrm>
            <a:off x="607554" y="4546175"/>
            <a:ext cx="6199646" cy="658645"/>
          </a:xfrm>
          <a:prstGeom prst="rect">
            <a:avLst/>
          </a:prstGeom>
          <a:solidFill>
            <a:srgbClr val="355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After working for the MoD, Maggie returned to a job she loved; building instruments to explore the wonders of space.</a:t>
            </a:r>
          </a:p>
        </p:txBody>
      </p:sp>
      <p:sp>
        <p:nvSpPr>
          <p:cNvPr id="20" name="Rectangle 19">
            <a:extLst>
              <a:ext uri="{FF2B5EF4-FFF2-40B4-BE49-F238E27FC236}">
                <a16:creationId xmlns:a16="http://schemas.microsoft.com/office/drawing/2014/main" id="{A0787D68-82BE-47DE-B258-814187D40811}"/>
              </a:ext>
            </a:extLst>
          </p:cNvPr>
          <p:cNvSpPr/>
          <p:nvPr/>
        </p:nvSpPr>
        <p:spPr>
          <a:xfrm>
            <a:off x="607553" y="1408281"/>
            <a:ext cx="2271114" cy="1377189"/>
          </a:xfrm>
          <a:prstGeom prst="rect">
            <a:avLst/>
          </a:prstGeom>
          <a:solidFill>
            <a:srgbClr val="C8A5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Dr Maggie Aderin-Pocock</a:t>
            </a:r>
          </a:p>
          <a:p>
            <a:pPr algn="ctr" fontAlgn="base"/>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(scientist)</a:t>
            </a:r>
          </a:p>
        </p:txBody>
      </p:sp>
      <p:sp>
        <p:nvSpPr>
          <p:cNvPr id="13" name="Rectangle 12">
            <a:extLst>
              <a:ext uri="{FF2B5EF4-FFF2-40B4-BE49-F238E27FC236}">
                <a16:creationId xmlns:a16="http://schemas.microsoft.com/office/drawing/2014/main" id="{EAB722E2-9CF8-436F-8E9E-FEA03AA92474}"/>
              </a:ext>
            </a:extLst>
          </p:cNvPr>
          <p:cNvSpPr/>
          <p:nvPr/>
        </p:nvSpPr>
        <p:spPr>
          <a:xfrm>
            <a:off x="607553" y="5264719"/>
            <a:ext cx="6199646" cy="922360"/>
          </a:xfrm>
          <a:prstGeom prst="rect">
            <a:avLst/>
          </a:prstGeom>
          <a:solidFill>
            <a:srgbClr val="9F83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Maggie is a co-presenter on the TV programme, The Sky at Night and is also involved in visiting schools where she can give children a ‘tour’ of the universe.</a:t>
            </a:r>
          </a:p>
        </p:txBody>
      </p:sp>
      <p:pic>
        <p:nvPicPr>
          <p:cNvPr id="4" name="Picture 3">
            <a:extLst>
              <a:ext uri="{FF2B5EF4-FFF2-40B4-BE49-F238E27FC236}">
                <a16:creationId xmlns:a16="http://schemas.microsoft.com/office/drawing/2014/main" id="{90A35679-3E8A-4525-9419-EB0A292BAD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128"/>
          <a:stretch/>
        </p:blipFill>
        <p:spPr>
          <a:xfrm>
            <a:off x="6307549" y="3618602"/>
            <a:ext cx="2836452" cy="3239398"/>
          </a:xfrm>
          <a:prstGeom prst="rect">
            <a:avLst/>
          </a:prstGeom>
        </p:spPr>
      </p:pic>
    </p:spTree>
    <p:extLst>
      <p:ext uri="{BB962C8B-B14F-4D97-AF65-F5344CB8AC3E}">
        <p14:creationId xmlns:p14="http://schemas.microsoft.com/office/powerpoint/2010/main" val="291548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pPr algn="ctr"/>
            <a:r>
              <a:rPr lang="en-GB" sz="2400" dirty="0">
                <a:solidFill>
                  <a:srgbClr val="5391B8"/>
                </a:solidFill>
              </a:rPr>
              <a:t>What Is Developmental Coordination Disorder (DCD), Also Known as Dyspraxia?</a:t>
            </a:r>
          </a:p>
        </p:txBody>
      </p:sp>
      <p:sp>
        <p:nvSpPr>
          <p:cNvPr id="5" name="Rectangle 4">
            <a:extLst>
              <a:ext uri="{FF2B5EF4-FFF2-40B4-BE49-F238E27FC236}">
                <a16:creationId xmlns:a16="http://schemas.microsoft.com/office/drawing/2014/main" id="{EC246007-78E0-4D91-BF7C-131D96B63EED}"/>
              </a:ext>
            </a:extLst>
          </p:cNvPr>
          <p:cNvSpPr/>
          <p:nvPr/>
        </p:nvSpPr>
        <p:spPr>
          <a:xfrm>
            <a:off x="1905706" y="1518543"/>
            <a:ext cx="6568340" cy="4674016"/>
          </a:xfrm>
          <a:prstGeom prst="rect">
            <a:avLst/>
          </a:prstGeom>
          <a:solidFill>
            <a:srgbClr val="E8C7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900"/>
              </a:lnSpc>
              <a:spcAft>
                <a:spcPts val="1200"/>
              </a:spcAft>
              <a:buFont typeface="Arial" panose="020B0604020202020204" pitchFamily="34" charset="0"/>
              <a:buChar char="•"/>
            </a:pPr>
            <a:r>
              <a:rPr lang="en-GB"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Dyspraxia, also known as developmental coordination disorder (DCD), …[affects] movement and coordination in children and adults. Each person experiences dyspraxia differently and how it affects an individual varies according to their age, life experience, environmental demands and the support given. (Dyspraxia Foundation, 2019)</a:t>
            </a:r>
          </a:p>
          <a:p>
            <a:pPr marL="285750" indent="-285750">
              <a:lnSpc>
                <a:spcPts val="1900"/>
              </a:lnSpc>
              <a:spcAft>
                <a:spcPts val="1200"/>
              </a:spcAft>
              <a:buFont typeface="Arial" panose="020B0604020202020204" pitchFamily="34" charset="0"/>
              <a:buChar char="•"/>
            </a:pPr>
            <a:r>
              <a:rPr lang="en-GB"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Dyspraxia can affect the development of fine and gross motor skills, coordination, hand-eye coordination, speech and organisational skills.</a:t>
            </a:r>
          </a:p>
          <a:p>
            <a:pPr marL="285750" indent="-285750">
              <a:lnSpc>
                <a:spcPts val="1900"/>
              </a:lnSpc>
              <a:spcAft>
                <a:spcPts val="1200"/>
              </a:spcAft>
              <a:buFont typeface="Arial" panose="020B0604020202020204" pitchFamily="34" charset="0"/>
              <a:buChar char="•"/>
            </a:pPr>
            <a:r>
              <a:rPr lang="en-GB"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Learners may require support with self-care including dressing, using cutlery and organising their personal belongings.</a:t>
            </a:r>
          </a:p>
          <a:p>
            <a:pPr marL="285750" indent="-285750">
              <a:lnSpc>
                <a:spcPts val="1900"/>
              </a:lnSpc>
              <a:spcAft>
                <a:spcPts val="1200"/>
              </a:spcAft>
              <a:buFont typeface="Arial" panose="020B0604020202020204" pitchFamily="34" charset="0"/>
              <a:buChar char="•"/>
            </a:pPr>
            <a:r>
              <a:rPr lang="en-GB"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Learners may also require support to engage in gross motor activities, such as riding a bike and with fine motor skills such as cutting or using small tools.</a:t>
            </a:r>
          </a:p>
          <a:p>
            <a:pPr marL="285750" indent="-285750">
              <a:lnSpc>
                <a:spcPts val="1900"/>
              </a:lnSpc>
              <a:spcAft>
                <a:spcPts val="1200"/>
              </a:spcAft>
              <a:buFont typeface="Arial" panose="020B0604020202020204" pitchFamily="34" charset="0"/>
              <a:buChar char="•"/>
            </a:pPr>
            <a:r>
              <a:rPr lang="en-GB"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People with dyspraxia often display a range of creative strengths and aptitudes.</a:t>
            </a:r>
          </a:p>
        </p:txBody>
      </p:sp>
      <p:sp>
        <p:nvSpPr>
          <p:cNvPr id="6" name="Rectangle 5">
            <a:extLst>
              <a:ext uri="{FF2B5EF4-FFF2-40B4-BE49-F238E27FC236}">
                <a16:creationId xmlns:a16="http://schemas.microsoft.com/office/drawing/2014/main" id="{AA788A8F-91E1-41CB-810F-E8D2CCC8F846}"/>
              </a:ext>
            </a:extLst>
          </p:cNvPr>
          <p:cNvSpPr/>
          <p:nvPr/>
        </p:nvSpPr>
        <p:spPr>
          <a:xfrm>
            <a:off x="651848" y="1518542"/>
            <a:ext cx="1176953" cy="1390633"/>
          </a:xfrm>
          <a:prstGeom prst="rect">
            <a:avLst/>
          </a:prstGeom>
          <a:solidFill>
            <a:srgbClr val="AE90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2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1ECEEB74-EAFA-411A-A8D3-CFB5ABCFB5A1}"/>
              </a:ext>
            </a:extLst>
          </p:cNvPr>
          <p:cNvSpPr/>
          <p:nvPr/>
        </p:nvSpPr>
        <p:spPr>
          <a:xfrm>
            <a:off x="651847" y="2979153"/>
            <a:ext cx="1176953" cy="1573536"/>
          </a:xfrm>
          <a:prstGeom prst="rect">
            <a:avLst/>
          </a:prstGeom>
          <a:solidFill>
            <a:srgbClr val="5391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2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04764182-E847-43A3-85F9-92D8FFCB9413}"/>
              </a:ext>
            </a:extLst>
          </p:cNvPr>
          <p:cNvSpPr/>
          <p:nvPr/>
        </p:nvSpPr>
        <p:spPr>
          <a:xfrm>
            <a:off x="651846" y="4622666"/>
            <a:ext cx="1176953" cy="1573536"/>
          </a:xfrm>
          <a:prstGeom prst="rect">
            <a:avLst/>
          </a:prstGeom>
          <a:solidFill>
            <a:srgbClr val="5486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2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5D7E76A5-7704-47EF-B401-6CF981CB0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23" y="1684094"/>
            <a:ext cx="1170076" cy="1220487"/>
          </a:xfrm>
          <a:prstGeom prst="rect">
            <a:avLst/>
          </a:prstGeom>
        </p:spPr>
      </p:pic>
      <p:pic>
        <p:nvPicPr>
          <p:cNvPr id="13" name="Picture 12">
            <a:extLst>
              <a:ext uri="{FF2B5EF4-FFF2-40B4-BE49-F238E27FC236}">
                <a16:creationId xmlns:a16="http://schemas.microsoft.com/office/drawing/2014/main" id="{6AFD192B-12DE-4746-A96A-51E4CC82B2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734" y="3197730"/>
            <a:ext cx="1019925" cy="1352147"/>
          </a:xfrm>
          <a:prstGeom prst="rect">
            <a:avLst/>
          </a:prstGeom>
        </p:spPr>
      </p:pic>
      <p:pic>
        <p:nvPicPr>
          <p:cNvPr id="15" name="Picture 14">
            <a:extLst>
              <a:ext uri="{FF2B5EF4-FFF2-40B4-BE49-F238E27FC236}">
                <a16:creationId xmlns:a16="http://schemas.microsoft.com/office/drawing/2014/main" id="{88E96095-2AC1-401D-9C20-8A3E5BFE81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734" y="4842141"/>
            <a:ext cx="1013792" cy="1350418"/>
          </a:xfrm>
          <a:prstGeom prst="rect">
            <a:avLst/>
          </a:prstGeom>
        </p:spPr>
      </p:pic>
    </p:spTree>
    <p:extLst>
      <p:ext uri="{BB962C8B-B14F-4D97-AF65-F5344CB8AC3E}">
        <p14:creationId xmlns:p14="http://schemas.microsoft.com/office/powerpoint/2010/main" val="173690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AC4D62B-66A7-45AD-B769-7EAEB362BDEF}"/>
              </a:ext>
            </a:extLst>
          </p:cNvPr>
          <p:cNvSpPr/>
          <p:nvPr/>
        </p:nvSpPr>
        <p:spPr>
          <a:xfrm>
            <a:off x="637563" y="4042531"/>
            <a:ext cx="4566512" cy="2126685"/>
          </a:xfrm>
          <a:prstGeom prst="rect">
            <a:avLst/>
          </a:prstGeom>
          <a:solidFill>
            <a:srgbClr val="BF6C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Shape 21">
            <a:extLst>
              <a:ext uri="{FF2B5EF4-FFF2-40B4-BE49-F238E27FC236}">
                <a16:creationId xmlns:a16="http://schemas.microsoft.com/office/drawing/2014/main" id="{3EC42D65-6C41-4337-BEF4-CE263B39F99D}"/>
              </a:ext>
            </a:extLst>
          </p:cNvPr>
          <p:cNvSpPr/>
          <p:nvPr/>
        </p:nvSpPr>
        <p:spPr>
          <a:xfrm>
            <a:off x="5298393" y="1383572"/>
            <a:ext cx="3204672" cy="4785645"/>
          </a:xfrm>
          <a:custGeom>
            <a:avLst/>
            <a:gdLst>
              <a:gd name="connsiteX0" fmla="*/ 0 w 3204672"/>
              <a:gd name="connsiteY0" fmla="*/ 957129 h 4785645"/>
              <a:gd name="connsiteX1" fmla="*/ 1811708 w 3204672"/>
              <a:gd name="connsiteY1" fmla="*/ 957129 h 4785645"/>
              <a:gd name="connsiteX2" fmla="*/ 1811708 w 3204672"/>
              <a:gd name="connsiteY2" fmla="*/ 0 h 4785645"/>
              <a:gd name="connsiteX3" fmla="*/ 3204672 w 3204672"/>
              <a:gd name="connsiteY3" fmla="*/ 0 h 4785645"/>
              <a:gd name="connsiteX4" fmla="*/ 3204672 w 3204672"/>
              <a:gd name="connsiteY4" fmla="*/ 4785645 h 4785645"/>
              <a:gd name="connsiteX5" fmla="*/ 0 w 3204672"/>
              <a:gd name="connsiteY5" fmla="*/ 4785645 h 4785645"/>
              <a:gd name="connsiteX6" fmla="*/ 0 w 3204672"/>
              <a:gd name="connsiteY6" fmla="*/ 957129 h 478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4672" h="4785645">
                <a:moveTo>
                  <a:pt x="0" y="957129"/>
                </a:moveTo>
                <a:lnTo>
                  <a:pt x="1811708" y="957129"/>
                </a:lnTo>
                <a:lnTo>
                  <a:pt x="1811708" y="0"/>
                </a:lnTo>
                <a:lnTo>
                  <a:pt x="3204672" y="0"/>
                </a:lnTo>
                <a:lnTo>
                  <a:pt x="3204672" y="4785645"/>
                </a:lnTo>
                <a:lnTo>
                  <a:pt x="0" y="4785645"/>
                </a:lnTo>
                <a:lnTo>
                  <a:pt x="0" y="957129"/>
                </a:lnTo>
                <a:close/>
              </a:path>
            </a:pathLst>
          </a:custGeom>
          <a:solidFill>
            <a:srgbClr val="C8A5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r>
              <a:rPr lang="en-GB" dirty="0">
                <a:solidFill>
                  <a:srgbClr val="5391B8"/>
                </a:solidFill>
              </a:rPr>
              <a:t>Dyspraxia – How Can I Help?</a:t>
            </a:r>
          </a:p>
        </p:txBody>
      </p:sp>
      <p:sp>
        <p:nvSpPr>
          <p:cNvPr id="5" name="Rectangle 4">
            <a:extLst>
              <a:ext uri="{FF2B5EF4-FFF2-40B4-BE49-F238E27FC236}">
                <a16:creationId xmlns:a16="http://schemas.microsoft.com/office/drawing/2014/main" id="{EC246007-78E0-4D91-BF7C-131D96B63EED}"/>
              </a:ext>
            </a:extLst>
          </p:cNvPr>
          <p:cNvSpPr/>
          <p:nvPr/>
        </p:nvSpPr>
        <p:spPr>
          <a:xfrm>
            <a:off x="637563" y="1383572"/>
            <a:ext cx="6378534" cy="865251"/>
          </a:xfrm>
          <a:prstGeom prst="rect">
            <a:avLst/>
          </a:prstGeom>
          <a:solidFill>
            <a:srgbClr val="5486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Be patient and understanding with friends who have dyspraxia. You may need to repeat instructions for them or give them extra thinking time to answer your questions. </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5D273022-E1E9-4FF8-8BF0-BFFDE16C66EA}"/>
              </a:ext>
            </a:extLst>
          </p:cNvPr>
          <p:cNvSpPr/>
          <p:nvPr/>
        </p:nvSpPr>
        <p:spPr>
          <a:xfrm>
            <a:off x="637564" y="2341468"/>
            <a:ext cx="4566512" cy="650524"/>
          </a:xfrm>
          <a:prstGeom prst="rect">
            <a:avLst/>
          </a:prstGeom>
          <a:solidFill>
            <a:srgbClr val="355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Help them to organise their things or to remember all their belongings. </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E5CE4089-22C9-4C32-9967-725302E85F1C}"/>
              </a:ext>
            </a:extLst>
          </p:cNvPr>
          <p:cNvSpPr/>
          <p:nvPr/>
        </p:nvSpPr>
        <p:spPr>
          <a:xfrm>
            <a:off x="637564" y="3084637"/>
            <a:ext cx="4566512" cy="865250"/>
          </a:xfrm>
          <a:prstGeom prst="rect">
            <a:avLst/>
          </a:prstGeom>
          <a:solidFill>
            <a:srgbClr val="3F97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Be supportive in practical lessons such as PE, DT and Art.</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A1A4A819-32C2-4F12-9847-89BA7F149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3356" y="1159859"/>
            <a:ext cx="3176933" cy="5698141"/>
          </a:xfrm>
          <a:prstGeom prst="rect">
            <a:avLst/>
          </a:prstGeom>
        </p:spPr>
      </p:pic>
      <p:pic>
        <p:nvPicPr>
          <p:cNvPr id="27" name="Picture 26">
            <a:extLst>
              <a:ext uri="{FF2B5EF4-FFF2-40B4-BE49-F238E27FC236}">
                <a16:creationId xmlns:a16="http://schemas.microsoft.com/office/drawing/2014/main" id="{E15DA2B7-05AC-4453-86F6-F7C1D6849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19" b="28037"/>
          <a:stretch/>
        </p:blipFill>
        <p:spPr>
          <a:xfrm>
            <a:off x="637563" y="4172237"/>
            <a:ext cx="3507148" cy="1996980"/>
          </a:xfrm>
          <a:prstGeom prst="rect">
            <a:avLst/>
          </a:prstGeom>
        </p:spPr>
      </p:pic>
    </p:spTree>
    <p:extLst>
      <p:ext uri="{BB962C8B-B14F-4D97-AF65-F5344CB8AC3E}">
        <p14:creationId xmlns:p14="http://schemas.microsoft.com/office/powerpoint/2010/main" val="30318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a:xfrm>
            <a:off x="401652" y="478895"/>
            <a:ext cx="8332150" cy="994306"/>
          </a:xfrm>
        </p:spPr>
        <p:txBody>
          <a:bodyPr/>
          <a:lstStyle/>
          <a:p>
            <a:r>
              <a:rPr lang="en-GB" dirty="0">
                <a:solidFill>
                  <a:srgbClr val="5391B8"/>
                </a:solidFill>
              </a:rPr>
              <a:t>Famous People with Dyspraxia</a:t>
            </a:r>
          </a:p>
        </p:txBody>
      </p:sp>
      <p:sp>
        <p:nvSpPr>
          <p:cNvPr id="8" name="Rectangle 7">
            <a:extLst>
              <a:ext uri="{FF2B5EF4-FFF2-40B4-BE49-F238E27FC236}">
                <a16:creationId xmlns:a16="http://schemas.microsoft.com/office/drawing/2014/main" id="{EDA5DB6F-A748-4744-B887-1B17C63B9A62}"/>
              </a:ext>
            </a:extLst>
          </p:cNvPr>
          <p:cNvSpPr/>
          <p:nvPr/>
        </p:nvSpPr>
        <p:spPr>
          <a:xfrm>
            <a:off x="2203377" y="1408281"/>
            <a:ext cx="6317408" cy="458340"/>
          </a:xfrm>
          <a:prstGeom prst="rect">
            <a:avLst/>
          </a:prstGeom>
          <a:solidFill>
            <a:srgbClr val="4F54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Daniel is an actor, mostly known for his role as Harry Potter.</a:t>
            </a:r>
          </a:p>
        </p:txBody>
      </p:sp>
      <p:sp>
        <p:nvSpPr>
          <p:cNvPr id="9" name="Rectangle 8">
            <a:extLst>
              <a:ext uri="{FF2B5EF4-FFF2-40B4-BE49-F238E27FC236}">
                <a16:creationId xmlns:a16="http://schemas.microsoft.com/office/drawing/2014/main" id="{9293DA2A-F039-4F12-80CA-160FEDEC2646}"/>
              </a:ext>
            </a:extLst>
          </p:cNvPr>
          <p:cNvSpPr/>
          <p:nvPr/>
        </p:nvSpPr>
        <p:spPr>
          <a:xfrm>
            <a:off x="2203377" y="1930076"/>
            <a:ext cx="6317408" cy="458340"/>
          </a:xfrm>
          <a:prstGeom prst="rect">
            <a:avLst/>
          </a:prstGeom>
          <a:solidFill>
            <a:srgbClr val="5486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In 2008, he revealed that he has a mild form of dyspraxia. </a:t>
            </a:r>
          </a:p>
        </p:txBody>
      </p:sp>
      <p:sp>
        <p:nvSpPr>
          <p:cNvPr id="10" name="Rectangle 9">
            <a:extLst>
              <a:ext uri="{FF2B5EF4-FFF2-40B4-BE49-F238E27FC236}">
                <a16:creationId xmlns:a16="http://schemas.microsoft.com/office/drawing/2014/main" id="{054BA64B-ADF7-4283-927B-8E6BA10335A7}"/>
              </a:ext>
            </a:extLst>
          </p:cNvPr>
          <p:cNvSpPr/>
          <p:nvPr/>
        </p:nvSpPr>
        <p:spPr>
          <a:xfrm>
            <a:off x="2203377" y="2451871"/>
            <a:ext cx="6317408" cy="977128"/>
          </a:xfrm>
          <a:prstGeom prst="rect">
            <a:avLst/>
          </a:prstGeom>
          <a:solidFill>
            <a:srgbClr val="9F48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Daniel always dreamt of being an actor and after becoming a successful child actor, he went on to have numerous other roles, both in films and TV shows as well as on stage.</a:t>
            </a:r>
          </a:p>
        </p:txBody>
      </p:sp>
      <p:sp>
        <p:nvSpPr>
          <p:cNvPr id="11" name="Rectangle 10">
            <a:extLst>
              <a:ext uri="{FF2B5EF4-FFF2-40B4-BE49-F238E27FC236}">
                <a16:creationId xmlns:a16="http://schemas.microsoft.com/office/drawing/2014/main" id="{0578EC05-04C7-42A9-8D4F-6C651804FF6D}"/>
              </a:ext>
            </a:extLst>
          </p:cNvPr>
          <p:cNvSpPr/>
          <p:nvPr/>
        </p:nvSpPr>
        <p:spPr>
          <a:xfrm>
            <a:off x="607553" y="3493094"/>
            <a:ext cx="4930122" cy="458340"/>
          </a:xfrm>
          <a:prstGeom prst="rect">
            <a:avLst/>
          </a:prstGeom>
          <a:solidFill>
            <a:srgbClr val="BF6C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As an actor, he has won more than ten awards.</a:t>
            </a:r>
          </a:p>
        </p:txBody>
      </p:sp>
      <p:sp>
        <p:nvSpPr>
          <p:cNvPr id="12" name="Rectangle 11">
            <a:extLst>
              <a:ext uri="{FF2B5EF4-FFF2-40B4-BE49-F238E27FC236}">
                <a16:creationId xmlns:a16="http://schemas.microsoft.com/office/drawing/2014/main" id="{25771410-1283-4A0E-A090-76E48B24FDEE}"/>
              </a:ext>
            </a:extLst>
          </p:cNvPr>
          <p:cNvSpPr/>
          <p:nvPr/>
        </p:nvSpPr>
        <p:spPr>
          <a:xfrm>
            <a:off x="607553" y="4014889"/>
            <a:ext cx="4930121" cy="2189358"/>
          </a:xfrm>
          <a:prstGeom prst="rect">
            <a:avLst/>
          </a:prstGeom>
          <a:solidFill>
            <a:srgbClr val="355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'It has never held me back, and some of the smartest people I know are people who have learning disabilities. The fact that some things are more of a struggle will only make you more determined, harder working and more imaginative in the solutions you find to problems.'</a:t>
            </a:r>
          </a:p>
        </p:txBody>
      </p:sp>
      <p:sp>
        <p:nvSpPr>
          <p:cNvPr id="20" name="Rectangle 19">
            <a:extLst>
              <a:ext uri="{FF2B5EF4-FFF2-40B4-BE49-F238E27FC236}">
                <a16:creationId xmlns:a16="http://schemas.microsoft.com/office/drawing/2014/main" id="{A0787D68-82BE-47DE-B258-814187D40811}"/>
              </a:ext>
            </a:extLst>
          </p:cNvPr>
          <p:cNvSpPr/>
          <p:nvPr/>
        </p:nvSpPr>
        <p:spPr>
          <a:xfrm>
            <a:off x="607553" y="1408281"/>
            <a:ext cx="1505332" cy="2020719"/>
          </a:xfrm>
          <a:prstGeom prst="rect">
            <a:avLst/>
          </a:prstGeom>
          <a:solidFill>
            <a:srgbClr val="C8A5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Daniel Radcliffe</a:t>
            </a:r>
          </a:p>
          <a:p>
            <a:pPr algn="ctr" fontAlgn="base"/>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(actor)</a:t>
            </a:r>
          </a:p>
        </p:txBody>
      </p:sp>
      <p:pic>
        <p:nvPicPr>
          <p:cNvPr id="5" name="Picture 4">
            <a:extLst>
              <a:ext uri="{FF2B5EF4-FFF2-40B4-BE49-F238E27FC236}">
                <a16:creationId xmlns:a16="http://schemas.microsoft.com/office/drawing/2014/main" id="{60F667AC-AE41-428F-B3CD-985713463F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382"/>
          <a:stretch/>
        </p:blipFill>
        <p:spPr>
          <a:xfrm>
            <a:off x="4970548" y="3552913"/>
            <a:ext cx="3848375" cy="3305087"/>
          </a:xfrm>
          <a:prstGeom prst="rect">
            <a:avLst/>
          </a:prstGeom>
        </p:spPr>
      </p:pic>
    </p:spTree>
    <p:extLst>
      <p:ext uri="{BB962C8B-B14F-4D97-AF65-F5344CB8AC3E}">
        <p14:creationId xmlns:p14="http://schemas.microsoft.com/office/powerpoint/2010/main" val="119674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r>
              <a:rPr lang="en-GB" dirty="0">
                <a:solidFill>
                  <a:srgbClr val="5391B8"/>
                </a:solidFill>
              </a:rPr>
              <a:t>What is ADHD?</a:t>
            </a:r>
          </a:p>
        </p:txBody>
      </p:sp>
      <p:sp>
        <p:nvSpPr>
          <p:cNvPr id="5" name="Rectangle 4">
            <a:extLst>
              <a:ext uri="{FF2B5EF4-FFF2-40B4-BE49-F238E27FC236}">
                <a16:creationId xmlns:a16="http://schemas.microsoft.com/office/drawing/2014/main" id="{EC246007-78E0-4D91-BF7C-131D96B63EED}"/>
              </a:ext>
            </a:extLst>
          </p:cNvPr>
          <p:cNvSpPr/>
          <p:nvPr/>
        </p:nvSpPr>
        <p:spPr>
          <a:xfrm>
            <a:off x="647272" y="1672991"/>
            <a:ext cx="5096669" cy="3147583"/>
          </a:xfrm>
          <a:prstGeom prst="rect">
            <a:avLst/>
          </a:prstGeom>
          <a:solidFill>
            <a:srgbClr val="4777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ADHD stands for Attention Deficit Hyperactivity Disorder. </a:t>
            </a:r>
          </a:p>
          <a:p>
            <a:pPr marL="285750" indent="-285750">
              <a:spcAft>
                <a:spcPts val="1200"/>
              </a:spcAft>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ADHD is a type of neurodivergence that can affect the way people think, feel and act.</a:t>
            </a:r>
          </a:p>
          <a:p>
            <a:pPr marL="285750" indent="-285750">
              <a:spcAft>
                <a:spcPts val="1200"/>
              </a:spcAft>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ADHD can vary for different people. Some people experience differences in their energy levels, impulse control and movement levels. ADHD can also affect concentration and attention in lessons, where learners require more time to regulate.</a:t>
            </a:r>
          </a:p>
        </p:txBody>
      </p:sp>
      <p:sp>
        <p:nvSpPr>
          <p:cNvPr id="8" name="Rectangle 7">
            <a:extLst>
              <a:ext uri="{FF2B5EF4-FFF2-40B4-BE49-F238E27FC236}">
                <a16:creationId xmlns:a16="http://schemas.microsoft.com/office/drawing/2014/main" id="{B6399FAF-5110-4926-878F-F6B536DF2932}"/>
              </a:ext>
            </a:extLst>
          </p:cNvPr>
          <p:cNvSpPr/>
          <p:nvPr/>
        </p:nvSpPr>
        <p:spPr>
          <a:xfrm>
            <a:off x="5853627" y="2483141"/>
            <a:ext cx="2643101" cy="3722450"/>
          </a:xfrm>
          <a:prstGeom prst="rect">
            <a:avLst/>
          </a:prstGeom>
          <a:solidFill>
            <a:srgbClr val="E8C7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endPar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265026D7-4F9D-47ED-82C7-7BDBED9C6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3313" y="2080470"/>
            <a:ext cx="2643101" cy="4125121"/>
          </a:xfrm>
          <a:prstGeom prst="rect">
            <a:avLst/>
          </a:prstGeom>
        </p:spPr>
      </p:pic>
    </p:spTree>
    <p:extLst>
      <p:ext uri="{BB962C8B-B14F-4D97-AF65-F5344CB8AC3E}">
        <p14:creationId xmlns:p14="http://schemas.microsoft.com/office/powerpoint/2010/main" val="40852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r>
              <a:rPr lang="en-GB" dirty="0">
                <a:solidFill>
                  <a:srgbClr val="5391B8"/>
                </a:solidFill>
              </a:rPr>
              <a:t>ADHD – How Can I Help?</a:t>
            </a:r>
          </a:p>
        </p:txBody>
      </p:sp>
      <p:sp>
        <p:nvSpPr>
          <p:cNvPr id="5" name="Rectangle 4">
            <a:extLst>
              <a:ext uri="{FF2B5EF4-FFF2-40B4-BE49-F238E27FC236}">
                <a16:creationId xmlns:a16="http://schemas.microsoft.com/office/drawing/2014/main" id="{EC246007-78E0-4D91-BF7C-131D96B63EED}"/>
              </a:ext>
            </a:extLst>
          </p:cNvPr>
          <p:cNvSpPr/>
          <p:nvPr/>
        </p:nvSpPr>
        <p:spPr>
          <a:xfrm>
            <a:off x="1581248" y="1648708"/>
            <a:ext cx="5981504" cy="1147897"/>
          </a:xfrm>
          <a:prstGeom prst="rect">
            <a:avLst/>
          </a:prstGeom>
          <a:solidFill>
            <a:srgbClr val="4777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Remember to be patient and understanding. You may need to repeat yourself or check they have understood what you have said.</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5D273022-E1E9-4FF8-8BF0-BFFDE16C66EA}"/>
              </a:ext>
            </a:extLst>
          </p:cNvPr>
          <p:cNvSpPr/>
          <p:nvPr/>
        </p:nvSpPr>
        <p:spPr>
          <a:xfrm>
            <a:off x="1581248" y="3135017"/>
            <a:ext cx="5981503" cy="1147897"/>
          </a:xfrm>
          <a:prstGeom prst="rect">
            <a:avLst/>
          </a:prstGeom>
          <a:solidFill>
            <a:srgbClr val="BF6C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Some people may find it difficult to understand rules in games or situations and might need additional support to understand this.</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77F440F7-D0A8-4553-97A6-AD8E6B38F302}"/>
              </a:ext>
            </a:extLst>
          </p:cNvPr>
          <p:cNvSpPr/>
          <p:nvPr/>
        </p:nvSpPr>
        <p:spPr>
          <a:xfrm>
            <a:off x="1576483" y="4621326"/>
            <a:ext cx="5981503" cy="1147898"/>
          </a:xfrm>
          <a:prstGeom prst="rect">
            <a:avLst/>
          </a:prstGeom>
          <a:solidFill>
            <a:srgbClr val="AE90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Some learners might seek out activities to meet their sensory needs, such as running around outside or using a fidget object.</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a:xfrm>
            <a:off x="401652" y="478895"/>
            <a:ext cx="8332150" cy="994306"/>
          </a:xfrm>
        </p:spPr>
        <p:txBody>
          <a:bodyPr/>
          <a:lstStyle/>
          <a:p>
            <a:r>
              <a:rPr lang="en-GB" dirty="0"/>
              <a:t>Famous People with ADHD</a:t>
            </a:r>
          </a:p>
        </p:txBody>
      </p:sp>
      <p:sp>
        <p:nvSpPr>
          <p:cNvPr id="8" name="Rectangle 7">
            <a:extLst>
              <a:ext uri="{FF2B5EF4-FFF2-40B4-BE49-F238E27FC236}">
                <a16:creationId xmlns:a16="http://schemas.microsoft.com/office/drawing/2014/main" id="{EDA5DB6F-A748-4744-B887-1B17C63B9A62}"/>
              </a:ext>
            </a:extLst>
          </p:cNvPr>
          <p:cNvSpPr/>
          <p:nvPr/>
        </p:nvSpPr>
        <p:spPr>
          <a:xfrm>
            <a:off x="2384277" y="1408280"/>
            <a:ext cx="6136508" cy="1281654"/>
          </a:xfrm>
          <a:prstGeom prst="rect">
            <a:avLst/>
          </a:prstGeom>
          <a:solidFill>
            <a:srgbClr val="4777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Simone Biles rose to fame as a gymnast in 2013, when she won two World Championship gold medals at the age of 16. She has since gone on to win seven Olympic medals and is tied as the most decorated gymnast of all time.</a:t>
            </a:r>
          </a:p>
        </p:txBody>
      </p:sp>
      <p:sp>
        <p:nvSpPr>
          <p:cNvPr id="12" name="Rectangle 11">
            <a:extLst>
              <a:ext uri="{FF2B5EF4-FFF2-40B4-BE49-F238E27FC236}">
                <a16:creationId xmlns:a16="http://schemas.microsoft.com/office/drawing/2014/main" id="{25771410-1283-4A0E-A090-76E48B24FDEE}"/>
              </a:ext>
            </a:extLst>
          </p:cNvPr>
          <p:cNvSpPr/>
          <p:nvPr/>
        </p:nvSpPr>
        <p:spPr>
          <a:xfrm>
            <a:off x="607553" y="5095782"/>
            <a:ext cx="5686715" cy="1094533"/>
          </a:xfrm>
          <a:prstGeom prst="rect">
            <a:avLst/>
          </a:prstGeom>
          <a:solidFill>
            <a:srgbClr val="5391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Biles said 'Having ADHD, and taking medicine for it is nothing to be ashamed of nothing that I’m afraid to let people know.' </a:t>
            </a:r>
          </a:p>
        </p:txBody>
      </p:sp>
      <p:sp>
        <p:nvSpPr>
          <p:cNvPr id="20" name="Rectangle 19">
            <a:extLst>
              <a:ext uri="{FF2B5EF4-FFF2-40B4-BE49-F238E27FC236}">
                <a16:creationId xmlns:a16="http://schemas.microsoft.com/office/drawing/2014/main" id="{A0787D68-82BE-47DE-B258-814187D40811}"/>
              </a:ext>
            </a:extLst>
          </p:cNvPr>
          <p:cNvSpPr/>
          <p:nvPr/>
        </p:nvSpPr>
        <p:spPr>
          <a:xfrm>
            <a:off x="607553" y="1408282"/>
            <a:ext cx="1709789" cy="1281652"/>
          </a:xfrm>
          <a:prstGeom prst="rect">
            <a:avLst/>
          </a:prstGeom>
          <a:solidFill>
            <a:srgbClr val="C8A5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Simone Biles </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AF7012BC-24F6-7C08-CA1B-1027B08A0B0A}"/>
              </a:ext>
            </a:extLst>
          </p:cNvPr>
          <p:cNvSpPr/>
          <p:nvPr/>
        </p:nvSpPr>
        <p:spPr>
          <a:xfrm>
            <a:off x="607553" y="2877345"/>
            <a:ext cx="5686715" cy="883066"/>
          </a:xfrm>
          <a:prstGeom prst="rect">
            <a:avLst/>
          </a:prstGeom>
          <a:solidFill>
            <a:srgbClr val="BF6C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ADHD can be seen as both an advantage and a disadvantage when it comes to sports, as it may allow an athlete to thrive under pressure and channel their energy.</a:t>
            </a:r>
          </a:p>
        </p:txBody>
      </p:sp>
      <p:sp>
        <p:nvSpPr>
          <p:cNvPr id="5" name="Rectangle 4">
            <a:extLst>
              <a:ext uri="{FF2B5EF4-FFF2-40B4-BE49-F238E27FC236}">
                <a16:creationId xmlns:a16="http://schemas.microsoft.com/office/drawing/2014/main" id="{71321059-1D9D-0F56-3B51-4C56542E7854}"/>
              </a:ext>
            </a:extLst>
          </p:cNvPr>
          <p:cNvSpPr/>
          <p:nvPr/>
        </p:nvSpPr>
        <p:spPr>
          <a:xfrm>
            <a:off x="607553" y="3950483"/>
            <a:ext cx="5686715" cy="955227"/>
          </a:xfrm>
          <a:prstGeom prst="rect">
            <a:avLst/>
          </a:prstGeom>
          <a:solidFill>
            <a:srgbClr val="AE90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However, a person with ADHD may also struggle to focus on sports. Biles has been praised for helping to address the stigma surrounding ADHD and other neurological conditions.</a:t>
            </a:r>
          </a:p>
        </p:txBody>
      </p:sp>
      <p:pic>
        <p:nvPicPr>
          <p:cNvPr id="4" name="Picture 3">
            <a:extLst>
              <a:ext uri="{FF2B5EF4-FFF2-40B4-BE49-F238E27FC236}">
                <a16:creationId xmlns:a16="http://schemas.microsoft.com/office/drawing/2014/main" id="{0C967D14-0608-B594-255F-FF13B1B66EBE}"/>
              </a:ext>
            </a:extLst>
          </p:cNvPr>
          <p:cNvPicPr>
            <a:picLocks noChangeAspect="1"/>
          </p:cNvPicPr>
          <p:nvPr/>
        </p:nvPicPr>
        <p:blipFill>
          <a:blip r:embed="rId2" cstate="print">
            <a:extLst>
              <a:ext uri="{28A0092B-C50C-407E-A947-70E740481C1C}">
                <a14:useLocalDpi xmlns:a14="http://schemas.microsoft.com/office/drawing/2010/main" val="0"/>
              </a:ext>
            </a:extLst>
          </a:blip>
          <a:srcRect t="-1568" b="10441"/>
          <a:stretch>
            <a:fillRect/>
          </a:stretch>
        </p:blipFill>
        <p:spPr>
          <a:xfrm>
            <a:off x="5468646" y="2888718"/>
            <a:ext cx="4012706" cy="3969283"/>
          </a:xfrm>
          <a:prstGeom prst="rect">
            <a:avLst/>
          </a:prstGeom>
        </p:spPr>
      </p:pic>
    </p:spTree>
    <p:extLst>
      <p:ext uri="{BB962C8B-B14F-4D97-AF65-F5344CB8AC3E}">
        <p14:creationId xmlns:p14="http://schemas.microsoft.com/office/powerpoint/2010/main" val="114735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FC8A71B9-239C-AD87-F07F-7FE9C41F09A7}"/>
              </a:ext>
            </a:extLst>
          </p:cNvPr>
          <p:cNvSpPr/>
          <p:nvPr/>
        </p:nvSpPr>
        <p:spPr>
          <a:xfrm>
            <a:off x="6808304" y="5138530"/>
            <a:ext cx="2335696" cy="1719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829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172E0078-4F4C-4F54-B004-94264202C013}"/>
              </a:ext>
            </a:extLst>
          </p:cNvPr>
          <p:cNvSpPr/>
          <p:nvPr/>
        </p:nvSpPr>
        <p:spPr>
          <a:xfrm>
            <a:off x="6808304" y="5138530"/>
            <a:ext cx="2335696" cy="1719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264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r>
              <a:rPr lang="en-GB" dirty="0">
                <a:solidFill>
                  <a:srgbClr val="5391B8"/>
                </a:solidFill>
              </a:rPr>
              <a:t>What Is Neurodiversity?</a:t>
            </a:r>
          </a:p>
        </p:txBody>
      </p:sp>
      <p:sp>
        <p:nvSpPr>
          <p:cNvPr id="5" name="Rectangle 4">
            <a:extLst>
              <a:ext uri="{FF2B5EF4-FFF2-40B4-BE49-F238E27FC236}">
                <a16:creationId xmlns:a16="http://schemas.microsoft.com/office/drawing/2014/main" id="{EC246007-78E0-4D91-BF7C-131D96B63EED}"/>
              </a:ext>
            </a:extLst>
          </p:cNvPr>
          <p:cNvSpPr/>
          <p:nvPr/>
        </p:nvSpPr>
        <p:spPr>
          <a:xfrm>
            <a:off x="695715" y="1724873"/>
            <a:ext cx="5112418" cy="2262928"/>
          </a:xfrm>
          <a:prstGeom prst="rect">
            <a:avLst/>
          </a:prstGeom>
          <a:solidFill>
            <a:srgbClr val="E8C7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latin typeface="Open Sans" pitchFamily="2" charset="0"/>
                <a:ea typeface="Open Sans" pitchFamily="2" charset="0"/>
                <a:cs typeface="Open Sans" pitchFamily="2" charset="0"/>
              </a:rPr>
              <a:t>Everyone’s brain is different and unique.</a:t>
            </a:r>
          </a:p>
          <a:p>
            <a:pPr marL="285750" indent="-285750">
              <a:buFont typeface="Arial" panose="020B0604020202020204" pitchFamily="34" charset="0"/>
              <a:buChar char="•"/>
            </a:pPr>
            <a:endParaRPr lang="en-GB" dirty="0">
              <a:solidFill>
                <a:schemeClr val="tx1"/>
              </a:solidFill>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en-GB" dirty="0">
                <a:solidFill>
                  <a:schemeClr val="tx1"/>
                </a:solidFill>
                <a:latin typeface="Open Sans" pitchFamily="2" charset="0"/>
                <a:ea typeface="Open Sans" pitchFamily="2" charset="0"/>
                <a:cs typeface="Open Sans" pitchFamily="2" charset="0"/>
              </a:rPr>
              <a:t>Neurodiversity describes the differences in the way people’s brains work.</a:t>
            </a:r>
          </a:p>
          <a:p>
            <a:pPr marL="285750" indent="-285750">
              <a:buFont typeface="Arial" panose="020B0604020202020204" pitchFamily="34" charset="0"/>
              <a:buChar char="•"/>
            </a:pPr>
            <a:endParaRPr lang="en-GB" dirty="0">
              <a:solidFill>
                <a:schemeClr val="tx1"/>
              </a:solidFill>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en-GB" dirty="0">
                <a:solidFill>
                  <a:schemeClr val="tx1"/>
                </a:solidFill>
                <a:latin typeface="Open Sans" pitchFamily="2" charset="0"/>
                <a:ea typeface="Open Sans" pitchFamily="2" charset="0"/>
                <a:cs typeface="Open Sans" pitchFamily="2" charset="0"/>
              </a:rPr>
              <a:t>Everyone has their own way of thinking and interacting with the world around them.</a:t>
            </a:r>
          </a:p>
        </p:txBody>
      </p:sp>
      <p:pic>
        <p:nvPicPr>
          <p:cNvPr id="10" name="Picture 9">
            <a:extLst>
              <a:ext uri="{FF2B5EF4-FFF2-40B4-BE49-F238E27FC236}">
                <a16:creationId xmlns:a16="http://schemas.microsoft.com/office/drawing/2014/main" id="{704A2C5E-ADE5-46CA-AA93-23818C6A2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171" y="2472267"/>
            <a:ext cx="2480653" cy="4385733"/>
          </a:xfrm>
          <a:prstGeom prst="rect">
            <a:avLst/>
          </a:prstGeom>
        </p:spPr>
      </p:pic>
    </p:spTree>
    <p:extLst>
      <p:ext uri="{BB962C8B-B14F-4D97-AF65-F5344CB8AC3E}">
        <p14:creationId xmlns:p14="http://schemas.microsoft.com/office/powerpoint/2010/main" val="386618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5F3EF-F4B5-4B0A-B95D-40F2B70B0723}"/>
              </a:ext>
            </a:extLst>
          </p:cNvPr>
          <p:cNvSpPr/>
          <p:nvPr/>
        </p:nvSpPr>
        <p:spPr>
          <a:xfrm>
            <a:off x="707028" y="3940204"/>
            <a:ext cx="1263815" cy="396363"/>
          </a:xfrm>
          <a:prstGeom prst="rect">
            <a:avLst/>
          </a:prstGeom>
          <a:solidFill>
            <a:srgbClr val="AE90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Open Sans" panose="020B0606030504020204" pitchFamily="34" charset="0"/>
                <a:ea typeface="Open Sans" panose="020B0606030504020204" pitchFamily="34" charset="0"/>
                <a:cs typeface="Open Sans" panose="020B0606030504020204" pitchFamily="34" charset="0"/>
              </a:rPr>
              <a:t>Dyspraxia</a:t>
            </a:r>
          </a:p>
        </p:txBody>
      </p:sp>
      <p:sp>
        <p:nvSpPr>
          <p:cNvPr id="13" name="Rectangle 12">
            <a:extLst>
              <a:ext uri="{FF2B5EF4-FFF2-40B4-BE49-F238E27FC236}">
                <a16:creationId xmlns:a16="http://schemas.microsoft.com/office/drawing/2014/main" id="{3B52F7F9-349B-49AD-88B4-573469AC47A3}"/>
              </a:ext>
            </a:extLst>
          </p:cNvPr>
          <p:cNvSpPr/>
          <p:nvPr/>
        </p:nvSpPr>
        <p:spPr>
          <a:xfrm>
            <a:off x="707029" y="2770262"/>
            <a:ext cx="908708" cy="396363"/>
          </a:xfrm>
          <a:prstGeom prst="rect">
            <a:avLst/>
          </a:prstGeom>
          <a:solidFill>
            <a:srgbClr val="5391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Open Sans" panose="020B0606030504020204" pitchFamily="34" charset="0"/>
                <a:ea typeface="Open Sans" panose="020B0606030504020204" pitchFamily="34" charset="0"/>
                <a:cs typeface="Open Sans" panose="020B0606030504020204" pitchFamily="34" charset="0"/>
              </a:rPr>
              <a:t>Autism</a:t>
            </a:r>
          </a:p>
        </p:txBody>
      </p:sp>
      <p:sp>
        <p:nvSpPr>
          <p:cNvPr id="14" name="Rectangle 13">
            <a:extLst>
              <a:ext uri="{FF2B5EF4-FFF2-40B4-BE49-F238E27FC236}">
                <a16:creationId xmlns:a16="http://schemas.microsoft.com/office/drawing/2014/main" id="{7C3779AE-55C6-466D-88D7-BC04A628969A}"/>
              </a:ext>
            </a:extLst>
          </p:cNvPr>
          <p:cNvSpPr/>
          <p:nvPr/>
        </p:nvSpPr>
        <p:spPr>
          <a:xfrm>
            <a:off x="707029" y="4522094"/>
            <a:ext cx="4246712" cy="396363"/>
          </a:xfrm>
          <a:prstGeom prst="rect">
            <a:avLst/>
          </a:prstGeom>
          <a:solidFill>
            <a:srgbClr val="A14D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Open Sans" panose="020B0606030504020204" pitchFamily="34" charset="0"/>
                <a:ea typeface="Open Sans" panose="020B0606030504020204" pitchFamily="34" charset="0"/>
                <a:cs typeface="Open Sans" panose="020B0606030504020204" pitchFamily="34" charset="0"/>
              </a:rPr>
              <a:t>Attention Deficit Hyperactivity Disorder</a:t>
            </a:r>
          </a:p>
        </p:txBody>
      </p:sp>
      <p:sp>
        <p:nvSpPr>
          <p:cNvPr id="15" name="Rectangle 14">
            <a:extLst>
              <a:ext uri="{FF2B5EF4-FFF2-40B4-BE49-F238E27FC236}">
                <a16:creationId xmlns:a16="http://schemas.microsoft.com/office/drawing/2014/main" id="{D5CE870C-1ECE-4E88-A1B3-346440F580D8}"/>
              </a:ext>
            </a:extLst>
          </p:cNvPr>
          <p:cNvSpPr/>
          <p:nvPr/>
        </p:nvSpPr>
        <p:spPr>
          <a:xfrm>
            <a:off x="707027" y="3358314"/>
            <a:ext cx="1130651" cy="396363"/>
          </a:xfrm>
          <a:prstGeom prst="rect">
            <a:avLst/>
          </a:prstGeom>
          <a:solidFill>
            <a:srgbClr val="3643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Open Sans" panose="020B0606030504020204" pitchFamily="34" charset="0"/>
                <a:ea typeface="Open Sans" panose="020B0606030504020204" pitchFamily="34" charset="0"/>
                <a:cs typeface="Open Sans" panose="020B0606030504020204" pitchFamily="34" charset="0"/>
              </a:rPr>
              <a:t>Dyslexia</a:t>
            </a:r>
          </a:p>
        </p:txBody>
      </p:sp>
      <p:sp>
        <p:nvSpPr>
          <p:cNvPr id="9" name="Rectangle 8">
            <a:extLst>
              <a:ext uri="{FF2B5EF4-FFF2-40B4-BE49-F238E27FC236}">
                <a16:creationId xmlns:a16="http://schemas.microsoft.com/office/drawing/2014/main" id="{7C3779AE-55C6-466D-88D7-BC04A628969A}"/>
              </a:ext>
            </a:extLst>
          </p:cNvPr>
          <p:cNvSpPr/>
          <p:nvPr/>
        </p:nvSpPr>
        <p:spPr>
          <a:xfrm>
            <a:off x="707029" y="5103984"/>
            <a:ext cx="1343713" cy="396363"/>
          </a:xfrm>
          <a:prstGeom prst="rect">
            <a:avLst/>
          </a:prstGeom>
          <a:solidFill>
            <a:srgbClr val="BF6C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Open Sans" panose="020B0606030504020204" pitchFamily="34" charset="0"/>
                <a:ea typeface="Open Sans" panose="020B0606030504020204" pitchFamily="34" charset="0"/>
                <a:cs typeface="Open Sans" panose="020B0606030504020204" pitchFamily="34" charset="0"/>
              </a:rPr>
              <a:t>Dyscalculia</a:t>
            </a:r>
          </a:p>
        </p:txBody>
      </p:sp>
      <p:sp>
        <p:nvSpPr>
          <p:cNvPr id="10" name="Rectangle 9">
            <a:extLst>
              <a:ext uri="{FF2B5EF4-FFF2-40B4-BE49-F238E27FC236}">
                <a16:creationId xmlns:a16="http://schemas.microsoft.com/office/drawing/2014/main" id="{7C3779AE-55C6-466D-88D7-BC04A628969A}"/>
              </a:ext>
            </a:extLst>
          </p:cNvPr>
          <p:cNvSpPr/>
          <p:nvPr/>
        </p:nvSpPr>
        <p:spPr>
          <a:xfrm>
            <a:off x="707028" y="5685874"/>
            <a:ext cx="1343713" cy="396363"/>
          </a:xfrm>
          <a:prstGeom prst="rect">
            <a:avLst/>
          </a:prstGeom>
          <a:solidFill>
            <a:srgbClr val="5391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Open Sans" panose="020B0606030504020204" pitchFamily="34" charset="0"/>
                <a:ea typeface="Open Sans" panose="020B0606030504020204" pitchFamily="34" charset="0"/>
                <a:cs typeface="Open Sans" panose="020B0606030504020204" pitchFamily="34" charset="0"/>
              </a:rPr>
              <a:t>Dysgraphia</a:t>
            </a:r>
          </a:p>
        </p:txBody>
      </p:sp>
      <p:sp>
        <p:nvSpPr>
          <p:cNvPr id="5" name="Rectangle 4">
            <a:extLst>
              <a:ext uri="{FF2B5EF4-FFF2-40B4-BE49-F238E27FC236}">
                <a16:creationId xmlns:a16="http://schemas.microsoft.com/office/drawing/2014/main" id="{EC246007-78E0-4D91-BF7C-131D96B63EED}"/>
              </a:ext>
            </a:extLst>
          </p:cNvPr>
          <p:cNvSpPr/>
          <p:nvPr/>
        </p:nvSpPr>
        <p:spPr>
          <a:xfrm>
            <a:off x="707027" y="1492415"/>
            <a:ext cx="7788903" cy="757557"/>
          </a:xfrm>
          <a:prstGeom prst="rect">
            <a:avLst/>
          </a:prstGeom>
          <a:solidFill>
            <a:srgbClr val="4777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1200"/>
              </a:spcAft>
            </a:pPr>
            <a:r>
              <a:rPr lang="en-GB" sz="16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There are a number of neurological conditions that come under </a:t>
            </a:r>
            <a:br>
              <a:rPr lang="en-GB" sz="16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GB" sz="16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umbrella term of ‘neurodiverse’ - you may have heard of the following </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ones</a:t>
            </a:r>
            <a:r>
              <a:rPr lang="en-GB" sz="16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endParaRPr lang="en-GB" sz="1600" dirty="0">
              <a:solidFill>
                <a:schemeClr val="bg1"/>
              </a:solidFill>
            </a:endParaRPr>
          </a:p>
        </p:txBody>
      </p:sp>
      <p:pic>
        <p:nvPicPr>
          <p:cNvPr id="7" name="Picture 6">
            <a:extLst>
              <a:ext uri="{FF2B5EF4-FFF2-40B4-BE49-F238E27FC236}">
                <a16:creationId xmlns:a16="http://schemas.microsoft.com/office/drawing/2014/main" id="{9E128293-F3C3-408A-9430-94A675B20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0551" y="2924626"/>
            <a:ext cx="4246712" cy="3934595"/>
          </a:xfrm>
          <a:prstGeom prst="rect">
            <a:avLst/>
          </a:prstGeom>
        </p:spPr>
      </p:pic>
      <p:sp>
        <p:nvSpPr>
          <p:cNvPr id="11" name="Title 1">
            <a:extLst>
              <a:ext uri="{FF2B5EF4-FFF2-40B4-BE49-F238E27FC236}">
                <a16:creationId xmlns:a16="http://schemas.microsoft.com/office/drawing/2014/main" id="{69FAFAC2-0260-4C68-9775-78416CF326EB}"/>
              </a:ext>
            </a:extLst>
          </p:cNvPr>
          <p:cNvSpPr>
            <a:spLocks noGrp="1"/>
          </p:cNvSpPr>
          <p:nvPr>
            <p:ph type="title"/>
          </p:nvPr>
        </p:nvSpPr>
        <p:spPr>
          <a:xfrm>
            <a:off x="457198" y="478895"/>
            <a:ext cx="8220075" cy="994306"/>
          </a:xfrm>
        </p:spPr>
        <p:txBody>
          <a:bodyPr/>
          <a:lstStyle/>
          <a:p>
            <a:r>
              <a:rPr lang="en-GB" dirty="0">
                <a:solidFill>
                  <a:srgbClr val="5391B8"/>
                </a:solidFill>
              </a:rPr>
              <a:t>What Is Neurodiversity?</a:t>
            </a:r>
          </a:p>
        </p:txBody>
      </p:sp>
    </p:spTree>
    <p:extLst>
      <p:ext uri="{BB962C8B-B14F-4D97-AF65-F5344CB8AC3E}">
        <p14:creationId xmlns:p14="http://schemas.microsoft.com/office/powerpoint/2010/main" val="10978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r>
              <a:rPr lang="en-GB" dirty="0">
                <a:solidFill>
                  <a:srgbClr val="5391B8"/>
                </a:solidFill>
              </a:rPr>
              <a:t>What is Autism?</a:t>
            </a:r>
          </a:p>
        </p:txBody>
      </p:sp>
      <p:sp>
        <p:nvSpPr>
          <p:cNvPr id="5" name="Rectangle 4">
            <a:extLst>
              <a:ext uri="{FF2B5EF4-FFF2-40B4-BE49-F238E27FC236}">
                <a16:creationId xmlns:a16="http://schemas.microsoft.com/office/drawing/2014/main" id="{EC246007-78E0-4D91-BF7C-131D96B63EED}"/>
              </a:ext>
            </a:extLst>
          </p:cNvPr>
          <p:cNvSpPr/>
          <p:nvPr/>
        </p:nvSpPr>
        <p:spPr>
          <a:xfrm>
            <a:off x="699674" y="2002930"/>
            <a:ext cx="3858862" cy="3085538"/>
          </a:xfrm>
          <a:prstGeom prst="rect">
            <a:avLst/>
          </a:prstGeom>
          <a:solidFill>
            <a:srgbClr val="4777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Every Autistic person is different.</a:t>
            </a:r>
          </a:p>
          <a:p>
            <a:pPr>
              <a:spcAft>
                <a:spcPts val="1200"/>
              </a:spcAft>
            </a:pP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Autism is a processing difference which people experience differences in three key areas: </a:t>
            </a:r>
          </a:p>
          <a:p>
            <a:pPr marL="285750" indent="-285750">
              <a:spcAft>
                <a:spcPts val="1200"/>
              </a:spcAft>
              <a:buFont typeface="Arial" panose="020B0604020202020204" pitchFamily="34" charset="0"/>
              <a:buChar char="•"/>
            </a:pP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social understanding and communication;</a:t>
            </a:r>
          </a:p>
          <a:p>
            <a:pPr marL="285750" indent="-285750">
              <a:spcAft>
                <a:spcPts val="1200"/>
              </a:spcAft>
              <a:buFont typeface="Arial" panose="020B0604020202020204" pitchFamily="34" charset="0"/>
              <a:buChar char="•"/>
            </a:pP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sensory processing and integration;</a:t>
            </a:r>
          </a:p>
          <a:p>
            <a:pPr marL="285750" indent="-285750">
              <a:spcAft>
                <a:spcPts val="1200"/>
              </a:spcAft>
              <a:buFont typeface="Arial" panose="020B0604020202020204" pitchFamily="34" charset="0"/>
              <a:buChar char="•"/>
            </a:pP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flexible thinking, information processing and understanding.</a:t>
            </a:r>
            <a:endParaRPr lang="en-GB" sz="16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FBBE24D-F357-60EC-0D0F-869CC8C1EDF9}"/>
              </a:ext>
            </a:extLst>
          </p:cNvPr>
          <p:cNvGrpSpPr/>
          <p:nvPr/>
        </p:nvGrpSpPr>
        <p:grpSpPr>
          <a:xfrm>
            <a:off x="4763890" y="2037008"/>
            <a:ext cx="3714636" cy="3475745"/>
            <a:chOff x="913272" y="2037008"/>
            <a:chExt cx="3887683" cy="3637663"/>
          </a:xfrm>
        </p:grpSpPr>
        <p:pic>
          <p:nvPicPr>
            <p:cNvPr id="6" name="Picture 5">
              <a:extLst>
                <a:ext uri="{FF2B5EF4-FFF2-40B4-BE49-F238E27FC236}">
                  <a16:creationId xmlns:a16="http://schemas.microsoft.com/office/drawing/2014/main" id="{A20BC3C5-FCE9-B48F-ED8A-30BD695997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567967">
              <a:off x="1147034" y="2037008"/>
              <a:ext cx="3325071" cy="3325071"/>
            </a:xfrm>
            <a:prstGeom prst="rect">
              <a:avLst/>
            </a:prstGeom>
          </p:spPr>
        </p:pic>
        <p:sp>
          <p:nvSpPr>
            <p:cNvPr id="7" name="Oval 6">
              <a:extLst>
                <a:ext uri="{FF2B5EF4-FFF2-40B4-BE49-F238E27FC236}">
                  <a16:creationId xmlns:a16="http://schemas.microsoft.com/office/drawing/2014/main" id="{1A7AB313-C58F-8998-CE5A-5F8C2D5855FE}"/>
                </a:ext>
              </a:extLst>
            </p:cNvPr>
            <p:cNvSpPr/>
            <p:nvPr/>
          </p:nvSpPr>
          <p:spPr>
            <a:xfrm rot="16567967">
              <a:off x="2012231" y="2716894"/>
              <a:ext cx="258539" cy="258539"/>
            </a:xfrm>
            <a:prstGeom prst="ellipse">
              <a:avLst/>
            </a:prstGeom>
            <a:solidFill>
              <a:srgbClr val="FFC5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C624C8E-A73E-105C-2B20-DC1548313727}"/>
                </a:ext>
              </a:extLst>
            </p:cNvPr>
            <p:cNvSpPr txBox="1"/>
            <p:nvPr/>
          </p:nvSpPr>
          <p:spPr>
            <a:xfrm rot="19304107">
              <a:off x="1003761" y="2102510"/>
              <a:ext cx="1289355" cy="322115"/>
            </a:xfrm>
            <a:prstGeom prst="rect">
              <a:avLst/>
            </a:prstGeom>
            <a:noFill/>
          </p:spPr>
          <p:txBody>
            <a:bodyPr wrap="square" rtlCol="0">
              <a:spAutoFit/>
            </a:bodyPr>
            <a:lstStyle/>
            <a:p>
              <a:pPr algn="ctr"/>
              <a:r>
                <a:rPr lang="en-GB" sz="1400" b="1" dirty="0">
                  <a:latin typeface="Open Sans" panose="020B0606030504020204" pitchFamily="34" charset="0"/>
                  <a:ea typeface="Open Sans" panose="020B0606030504020204" pitchFamily="34" charset="0"/>
                  <a:cs typeface="Open Sans" panose="020B0606030504020204" pitchFamily="34" charset="0"/>
                </a:rPr>
                <a:t>Language</a:t>
              </a:r>
            </a:p>
          </p:txBody>
        </p:sp>
        <p:sp>
          <p:nvSpPr>
            <p:cNvPr id="9" name="Oval 8">
              <a:extLst>
                <a:ext uri="{FF2B5EF4-FFF2-40B4-BE49-F238E27FC236}">
                  <a16:creationId xmlns:a16="http://schemas.microsoft.com/office/drawing/2014/main" id="{04AB49E4-A833-55BD-A287-711630CC281F}"/>
                </a:ext>
              </a:extLst>
            </p:cNvPr>
            <p:cNvSpPr/>
            <p:nvPr/>
          </p:nvSpPr>
          <p:spPr>
            <a:xfrm rot="16567967">
              <a:off x="1689252" y="3987490"/>
              <a:ext cx="258539" cy="258539"/>
            </a:xfrm>
            <a:prstGeom prst="ellipse">
              <a:avLst/>
            </a:prstGeom>
            <a:solidFill>
              <a:srgbClr val="01C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7D3B88B-0267-EA11-2F62-52D990801434}"/>
                </a:ext>
              </a:extLst>
            </p:cNvPr>
            <p:cNvSpPr txBox="1"/>
            <p:nvPr/>
          </p:nvSpPr>
          <p:spPr>
            <a:xfrm rot="4309613">
              <a:off x="429652" y="4110471"/>
              <a:ext cx="1289355" cy="322115"/>
            </a:xfrm>
            <a:prstGeom prst="rect">
              <a:avLst/>
            </a:prstGeom>
            <a:noFill/>
          </p:spPr>
          <p:txBody>
            <a:bodyPr wrap="square" rtlCol="0">
              <a:spAutoFit/>
            </a:bodyPr>
            <a:lstStyle/>
            <a:p>
              <a:pPr algn="ctr"/>
              <a:r>
                <a:rPr lang="en-GB" sz="1400" b="1" dirty="0">
                  <a:latin typeface="Open Sans" panose="020B0606030504020204" pitchFamily="34" charset="0"/>
                  <a:ea typeface="Open Sans" panose="020B0606030504020204" pitchFamily="34" charset="0"/>
                  <a:cs typeface="Open Sans" panose="020B0606030504020204" pitchFamily="34" charset="0"/>
                </a:rPr>
                <a:t>Sensory</a:t>
              </a:r>
            </a:p>
          </p:txBody>
        </p:sp>
        <p:sp>
          <p:nvSpPr>
            <p:cNvPr id="11" name="Oval 10">
              <a:extLst>
                <a:ext uri="{FF2B5EF4-FFF2-40B4-BE49-F238E27FC236}">
                  <a16:creationId xmlns:a16="http://schemas.microsoft.com/office/drawing/2014/main" id="{9CA53CA5-61D9-2E6B-D732-D782486ED87C}"/>
                </a:ext>
              </a:extLst>
            </p:cNvPr>
            <p:cNvSpPr/>
            <p:nvPr/>
          </p:nvSpPr>
          <p:spPr>
            <a:xfrm rot="16567967">
              <a:off x="3374472" y="2738829"/>
              <a:ext cx="258539" cy="258539"/>
            </a:xfrm>
            <a:prstGeom prst="ellipse">
              <a:avLst/>
            </a:prstGeom>
            <a:solidFill>
              <a:srgbClr val="FD7D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3ECA8B9-EF9B-832D-3B2A-5A7B6FC254BF}"/>
                </a:ext>
              </a:extLst>
            </p:cNvPr>
            <p:cNvSpPr txBox="1"/>
            <p:nvPr/>
          </p:nvSpPr>
          <p:spPr>
            <a:xfrm rot="2403262">
              <a:off x="3252419" y="2181983"/>
              <a:ext cx="1548536" cy="322115"/>
            </a:xfrm>
            <a:prstGeom prst="rect">
              <a:avLst/>
            </a:prstGeom>
            <a:noFill/>
          </p:spPr>
          <p:txBody>
            <a:bodyPr wrap="square" rtlCol="0">
              <a:spAutoFit/>
            </a:bodyPr>
            <a:lstStyle/>
            <a:p>
              <a:pPr algn="ctr"/>
              <a:r>
                <a:rPr lang="en-GB" sz="1400" b="1" dirty="0">
                  <a:latin typeface="Open Sans" panose="020B0606030504020204" pitchFamily="34" charset="0"/>
                  <a:ea typeface="Open Sans" panose="020B0606030504020204" pitchFamily="34" charset="0"/>
                  <a:cs typeface="Open Sans" panose="020B0606030504020204" pitchFamily="34" charset="0"/>
                </a:rPr>
                <a:t>Motor Skills</a:t>
              </a:r>
            </a:p>
          </p:txBody>
        </p:sp>
        <p:sp>
          <p:nvSpPr>
            <p:cNvPr id="13" name="Oval 12">
              <a:extLst>
                <a:ext uri="{FF2B5EF4-FFF2-40B4-BE49-F238E27FC236}">
                  <a16:creationId xmlns:a16="http://schemas.microsoft.com/office/drawing/2014/main" id="{9A4D451D-8418-9F0D-DAD9-7552067400DD}"/>
                </a:ext>
              </a:extLst>
            </p:cNvPr>
            <p:cNvSpPr/>
            <p:nvPr/>
          </p:nvSpPr>
          <p:spPr>
            <a:xfrm rot="16567967">
              <a:off x="3661226" y="4002718"/>
              <a:ext cx="258539" cy="258539"/>
            </a:xfrm>
            <a:prstGeom prst="ellipse">
              <a:avLst/>
            </a:prstGeom>
            <a:solidFill>
              <a:srgbClr val="9D84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CE9A874-FF5F-9849-4D0E-DBB72F94E2C6}"/>
                </a:ext>
              </a:extLst>
            </p:cNvPr>
            <p:cNvSpPr txBox="1"/>
            <p:nvPr/>
          </p:nvSpPr>
          <p:spPr>
            <a:xfrm rot="17853505">
              <a:off x="3718647" y="4307238"/>
              <a:ext cx="1443630" cy="322115"/>
            </a:xfrm>
            <a:prstGeom prst="rect">
              <a:avLst/>
            </a:prstGeom>
            <a:noFill/>
          </p:spPr>
          <p:txBody>
            <a:bodyPr wrap="square" rtlCol="0">
              <a:spAutoFit/>
            </a:bodyPr>
            <a:lstStyle/>
            <a:p>
              <a:pPr algn="ctr"/>
              <a:r>
                <a:rPr lang="en-GB" sz="1400" b="1" dirty="0">
                  <a:latin typeface="Open Sans" panose="020B0606030504020204" pitchFamily="34" charset="0"/>
                  <a:ea typeface="Open Sans" panose="020B0606030504020204" pitchFamily="34" charset="0"/>
                  <a:cs typeface="Open Sans" panose="020B0606030504020204" pitchFamily="34" charset="0"/>
                </a:rPr>
                <a:t>Perception</a:t>
              </a:r>
            </a:p>
          </p:txBody>
        </p:sp>
        <p:sp>
          <p:nvSpPr>
            <p:cNvPr id="15" name="TextBox 14">
              <a:extLst>
                <a:ext uri="{FF2B5EF4-FFF2-40B4-BE49-F238E27FC236}">
                  <a16:creationId xmlns:a16="http://schemas.microsoft.com/office/drawing/2014/main" id="{DF607116-33E3-B532-3BE6-9A09EA0855B6}"/>
                </a:ext>
              </a:extLst>
            </p:cNvPr>
            <p:cNvSpPr txBox="1"/>
            <p:nvPr/>
          </p:nvSpPr>
          <p:spPr>
            <a:xfrm>
              <a:off x="1627738" y="5320345"/>
              <a:ext cx="2397217" cy="354326"/>
            </a:xfrm>
            <a:prstGeom prst="rect">
              <a:avLst/>
            </a:prstGeom>
            <a:noFill/>
          </p:spPr>
          <p:txBody>
            <a:bodyPr wrap="square" rtlCol="0">
              <a:spAutoFit/>
            </a:bodyPr>
            <a:lstStyle/>
            <a:p>
              <a:pPr algn="ctr"/>
              <a:r>
                <a:rPr lang="en-GB" sz="1600" b="1" dirty="0">
                  <a:latin typeface="Open Sans" panose="020B0606030504020204" pitchFamily="34" charset="0"/>
                  <a:ea typeface="Open Sans" panose="020B0606030504020204" pitchFamily="34" charset="0"/>
                  <a:cs typeface="Open Sans" panose="020B0606030504020204" pitchFamily="34" charset="0"/>
                </a:rPr>
                <a:t>Executive </a:t>
              </a:r>
              <a:r>
                <a:rPr lang="en-GB" sz="1400" b="1" dirty="0">
                  <a:latin typeface="Open Sans" panose="020B0606030504020204" pitchFamily="34" charset="0"/>
                  <a:ea typeface="Open Sans" panose="020B0606030504020204" pitchFamily="34" charset="0"/>
                  <a:cs typeface="Open Sans" panose="020B0606030504020204" pitchFamily="34" charset="0"/>
                </a:rPr>
                <a:t>Function</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B8A81590-FF69-BA53-5B4A-CE725E3DB3E3}"/>
                </a:ext>
              </a:extLst>
            </p:cNvPr>
            <p:cNvSpPr/>
            <p:nvPr/>
          </p:nvSpPr>
          <p:spPr>
            <a:xfrm rot="16567967">
              <a:off x="2697078" y="4636745"/>
              <a:ext cx="258539" cy="258539"/>
            </a:xfrm>
            <a:prstGeom prst="ellipse">
              <a:avLst/>
            </a:prstGeom>
            <a:solidFill>
              <a:srgbClr val="02E1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69748C40-1F22-BD87-69B4-71B8A11AC09C}"/>
              </a:ext>
            </a:extLst>
          </p:cNvPr>
          <p:cNvSpPr txBox="1"/>
          <p:nvPr/>
        </p:nvSpPr>
        <p:spPr>
          <a:xfrm>
            <a:off x="509950" y="5959574"/>
            <a:ext cx="7839431" cy="338554"/>
          </a:xfrm>
          <a:prstGeom prst="rect">
            <a:avLst/>
          </a:prstGeom>
          <a:noFill/>
        </p:spPr>
        <p:txBody>
          <a:bodyPr wrap="square">
            <a:spAutoFit/>
          </a:bodyPr>
          <a:lstStyle/>
          <a:p>
            <a:r>
              <a:rPr lang="en-GB" sz="800" b="0" i="0" dirty="0">
                <a:solidFill>
                  <a:schemeClr val="bg1">
                    <a:lumMod val="50000"/>
                  </a:schemeClr>
                </a:solidFill>
                <a:effectLst/>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Kirkleeslocaloffer.org.uk</a:t>
            </a:r>
            <a:r>
              <a:rPr lang="en-GB" sz="800" b="0" i="0" dirty="0">
                <a:solidFill>
                  <a:schemeClr val="bg1">
                    <a:lumMod val="50000"/>
                  </a:schemeClr>
                </a:solidFill>
                <a:effectLst/>
                <a:latin typeface="Roboto" panose="02000000000000000000" pitchFamily="2" charset="0"/>
                <a:ea typeface="Roboto" panose="02000000000000000000" pitchFamily="2" charset="0"/>
              </a:rPr>
              <a:t>. (2023). Communication &amp; Interaction (CCI or SLCN) | The 4 Areas of Need | Kirklees SEND Local Offer. [online] Available at: </a:t>
            </a:r>
            <a:r>
              <a:rPr lang="en-GB" sz="800" b="0" i="0" dirty="0">
                <a:solidFill>
                  <a:schemeClr val="bg1">
                    <a:lumMod val="50000"/>
                  </a:schemeClr>
                </a:solidFill>
                <a:effectLst/>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https://www.kirkleeslocaloffer.org.uk/sendco-professional-information-and-resources-page/the-4-areas-of-need/communication-interaction-cci-or-slcn/</a:t>
            </a:r>
            <a:r>
              <a:rPr lang="en-GB" sz="800" b="0" i="0" dirty="0">
                <a:solidFill>
                  <a:schemeClr val="bg1">
                    <a:lumMod val="50000"/>
                  </a:schemeClr>
                </a:solidFill>
                <a:effectLst/>
                <a:latin typeface="Roboto" panose="02000000000000000000" pitchFamily="2" charset="0"/>
                <a:ea typeface="Roboto" panose="02000000000000000000" pitchFamily="2" charset="0"/>
              </a:rPr>
              <a:t>.</a:t>
            </a:r>
            <a:endParaRPr lang="en-GB" sz="800" dirty="0">
              <a:solidFill>
                <a:schemeClr val="bg1">
                  <a:lumMod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150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r>
              <a:rPr lang="en-GB" dirty="0">
                <a:solidFill>
                  <a:srgbClr val="5391B8"/>
                </a:solidFill>
              </a:rPr>
              <a:t>Autism – How Can I Help?</a:t>
            </a:r>
          </a:p>
        </p:txBody>
      </p:sp>
      <p:sp>
        <p:nvSpPr>
          <p:cNvPr id="5" name="Rectangle 4">
            <a:extLst>
              <a:ext uri="{FF2B5EF4-FFF2-40B4-BE49-F238E27FC236}">
                <a16:creationId xmlns:a16="http://schemas.microsoft.com/office/drawing/2014/main" id="{EC246007-78E0-4D91-BF7C-131D96B63EED}"/>
              </a:ext>
            </a:extLst>
          </p:cNvPr>
          <p:cNvSpPr/>
          <p:nvPr/>
        </p:nvSpPr>
        <p:spPr>
          <a:xfrm>
            <a:off x="709475" y="1473201"/>
            <a:ext cx="7715520" cy="765883"/>
          </a:xfrm>
          <a:prstGeom prst="rect">
            <a:avLst/>
          </a:prstGeom>
          <a:solidFill>
            <a:srgbClr val="E8C7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dirty="0">
                <a:solidFill>
                  <a:srgbClr val="000000"/>
                </a:solidFill>
                <a:latin typeface="Open Sans" panose="020B0606030504020204" pitchFamily="34" charset="0"/>
                <a:ea typeface="Open Sans" panose="020B0606030504020204" pitchFamily="34" charset="0"/>
                <a:cs typeface="Open Sans" panose="020B0606030504020204" pitchFamily="34" charset="0"/>
              </a:rPr>
              <a:t>It is important to remember everyone likes and dislikes different things and to respect everyone's individual differences.</a:t>
            </a:r>
            <a:endParaRPr lang="en-GB" sz="1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D899D598-1487-47A4-8B5B-6DEDB8B5BEE1}"/>
              </a:ext>
            </a:extLst>
          </p:cNvPr>
          <p:cNvSpPr/>
          <p:nvPr/>
        </p:nvSpPr>
        <p:spPr>
          <a:xfrm>
            <a:off x="709475" y="2467508"/>
            <a:ext cx="3997992" cy="1918226"/>
          </a:xfrm>
          <a:prstGeom prst="rect">
            <a:avLst/>
          </a:prstGeom>
          <a:solidFill>
            <a:srgbClr val="47776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Talk to your friends and ask them how you can support - some individuals may need a quiet space, someone to talk to and share their thoughts or even someone to take a sensory break with.</a:t>
            </a:r>
            <a:endParaRPr lang="en-GB" sz="18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EBD8918F-E7CD-2695-13C8-3A08D97E16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999" y="3071613"/>
            <a:ext cx="4598062" cy="6360253"/>
          </a:xfrm>
          <a:prstGeom prst="rect">
            <a:avLst/>
          </a:prstGeom>
        </p:spPr>
      </p:pic>
    </p:spTree>
    <p:extLst>
      <p:ext uri="{BB962C8B-B14F-4D97-AF65-F5344CB8AC3E}">
        <p14:creationId xmlns:p14="http://schemas.microsoft.com/office/powerpoint/2010/main" val="97076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r>
              <a:rPr lang="en-GB" dirty="0">
                <a:solidFill>
                  <a:srgbClr val="5391B8"/>
                </a:solidFill>
              </a:rPr>
              <a:t>Famous Autistic People</a:t>
            </a:r>
          </a:p>
        </p:txBody>
      </p:sp>
      <p:sp>
        <p:nvSpPr>
          <p:cNvPr id="8" name="Rectangle 7">
            <a:extLst>
              <a:ext uri="{FF2B5EF4-FFF2-40B4-BE49-F238E27FC236}">
                <a16:creationId xmlns:a16="http://schemas.microsoft.com/office/drawing/2014/main" id="{EDA5DB6F-A748-4744-B887-1B17C63B9A62}"/>
              </a:ext>
            </a:extLst>
          </p:cNvPr>
          <p:cNvSpPr/>
          <p:nvPr/>
        </p:nvSpPr>
        <p:spPr>
          <a:xfrm>
            <a:off x="607553" y="1473201"/>
            <a:ext cx="4778518" cy="655412"/>
          </a:xfrm>
          <a:prstGeom prst="rect">
            <a:avLst/>
          </a:prstGeom>
          <a:solidFill>
            <a:srgbClr val="4F54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Christine McGuiness started her career as a model and is now a TV star and author.</a:t>
            </a:r>
          </a:p>
        </p:txBody>
      </p:sp>
      <p:sp>
        <p:nvSpPr>
          <p:cNvPr id="9" name="Rectangle 8">
            <a:extLst>
              <a:ext uri="{FF2B5EF4-FFF2-40B4-BE49-F238E27FC236}">
                <a16:creationId xmlns:a16="http://schemas.microsoft.com/office/drawing/2014/main" id="{9293DA2A-F039-4F12-80CA-160FEDEC2646}"/>
              </a:ext>
            </a:extLst>
          </p:cNvPr>
          <p:cNvSpPr/>
          <p:nvPr/>
        </p:nvSpPr>
        <p:spPr>
          <a:xfrm>
            <a:off x="607553" y="2582219"/>
            <a:ext cx="4778518" cy="655412"/>
          </a:xfrm>
          <a:prstGeom prst="rect">
            <a:avLst/>
          </a:prstGeom>
          <a:solidFill>
            <a:srgbClr val="4777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Christine recently found out she was Autistic, she also has three Autistic children.</a:t>
            </a:r>
          </a:p>
        </p:txBody>
      </p:sp>
      <p:sp>
        <p:nvSpPr>
          <p:cNvPr id="10" name="Rectangle 9">
            <a:extLst>
              <a:ext uri="{FF2B5EF4-FFF2-40B4-BE49-F238E27FC236}">
                <a16:creationId xmlns:a16="http://schemas.microsoft.com/office/drawing/2014/main" id="{054BA64B-ADF7-4283-927B-8E6BA10335A7}"/>
              </a:ext>
            </a:extLst>
          </p:cNvPr>
          <p:cNvSpPr/>
          <p:nvPr/>
        </p:nvSpPr>
        <p:spPr>
          <a:xfrm>
            <a:off x="607553" y="3691238"/>
            <a:ext cx="3964446" cy="1909380"/>
          </a:xfrm>
          <a:prstGeom prst="rect">
            <a:avLst/>
          </a:prstGeom>
          <a:solidFill>
            <a:srgbClr val="9F48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In March 2023, Christine said, 'Autism is simply a different way of thinking and seeing the world, a different way of hearing, listening, communicating and socialising. My brain is different from others. But knowing what brain you’ve got helps you navigate differently.'</a:t>
            </a:r>
          </a:p>
        </p:txBody>
      </p:sp>
      <p:sp>
        <p:nvSpPr>
          <p:cNvPr id="20" name="Rectangle 19">
            <a:extLst>
              <a:ext uri="{FF2B5EF4-FFF2-40B4-BE49-F238E27FC236}">
                <a16:creationId xmlns:a16="http://schemas.microsoft.com/office/drawing/2014/main" id="{A0787D68-82BE-47DE-B258-814187D40811}"/>
              </a:ext>
            </a:extLst>
          </p:cNvPr>
          <p:cNvSpPr/>
          <p:nvPr/>
        </p:nvSpPr>
        <p:spPr>
          <a:xfrm>
            <a:off x="5542560" y="1473202"/>
            <a:ext cx="2978225" cy="655411"/>
          </a:xfrm>
          <a:prstGeom prst="rect">
            <a:avLst/>
          </a:prstGeom>
          <a:solidFill>
            <a:srgbClr val="E8C7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Christine McGuinness</a:t>
            </a:r>
            <a:endParaRPr lang="en-GB" sz="10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7CC0777F-CDEC-A3C7-5287-8D559E7EEF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1781" y="2812657"/>
            <a:ext cx="4112219" cy="4045343"/>
          </a:xfrm>
          <a:prstGeom prst="rect">
            <a:avLst/>
          </a:prstGeom>
        </p:spPr>
      </p:pic>
    </p:spTree>
    <p:extLst>
      <p:ext uri="{BB962C8B-B14F-4D97-AF65-F5344CB8AC3E}">
        <p14:creationId xmlns:p14="http://schemas.microsoft.com/office/powerpoint/2010/main" val="14811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r>
              <a:rPr lang="en-GB" dirty="0">
                <a:solidFill>
                  <a:srgbClr val="5391B8"/>
                </a:solidFill>
              </a:rPr>
              <a:t>What is Dyslexia?</a:t>
            </a:r>
          </a:p>
        </p:txBody>
      </p:sp>
      <p:sp>
        <p:nvSpPr>
          <p:cNvPr id="5" name="Rectangle 4">
            <a:extLst>
              <a:ext uri="{FF2B5EF4-FFF2-40B4-BE49-F238E27FC236}">
                <a16:creationId xmlns:a16="http://schemas.microsoft.com/office/drawing/2014/main" id="{EC246007-78E0-4D91-BF7C-131D96B63EED}"/>
              </a:ext>
            </a:extLst>
          </p:cNvPr>
          <p:cNvSpPr/>
          <p:nvPr/>
        </p:nvSpPr>
        <p:spPr>
          <a:xfrm>
            <a:off x="952073" y="1784375"/>
            <a:ext cx="5040464" cy="2220360"/>
          </a:xfrm>
          <a:prstGeom prst="rect">
            <a:avLst/>
          </a:prstGeom>
          <a:solidFill>
            <a:srgbClr val="4777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Dyslexia is a learning difference that may affect reading and writing skills and processing information.</a:t>
            </a:r>
          </a:p>
          <a:p>
            <a:pPr marL="285750" indent="-285750">
              <a:spcAft>
                <a:spcPts val="1200"/>
              </a:spcAft>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Some dyslexic people might have particular strengths in other areas, such as design, problem-solving, creative skills, interactive skills and oral skills.</a:t>
            </a:r>
          </a:p>
        </p:txBody>
      </p:sp>
      <p:pic>
        <p:nvPicPr>
          <p:cNvPr id="7" name="Picture 6">
            <a:extLst>
              <a:ext uri="{FF2B5EF4-FFF2-40B4-BE49-F238E27FC236}">
                <a16:creationId xmlns:a16="http://schemas.microsoft.com/office/drawing/2014/main" id="{BD2598D4-786C-4379-B70A-18C05CF0F8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53" b="7158"/>
          <a:stretch>
            <a:fillRect/>
          </a:stretch>
        </p:blipFill>
        <p:spPr>
          <a:xfrm>
            <a:off x="3409025" y="3209096"/>
            <a:ext cx="5040464" cy="3648904"/>
          </a:xfrm>
          <a:prstGeom prst="rect">
            <a:avLst/>
          </a:prstGeom>
        </p:spPr>
      </p:pic>
    </p:spTree>
    <p:extLst>
      <p:ext uri="{BB962C8B-B14F-4D97-AF65-F5344CB8AC3E}">
        <p14:creationId xmlns:p14="http://schemas.microsoft.com/office/powerpoint/2010/main" val="179593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1B7A-D178-4087-A234-264B97EB75B6}"/>
              </a:ext>
            </a:extLst>
          </p:cNvPr>
          <p:cNvSpPr>
            <a:spLocks noGrp="1"/>
          </p:cNvSpPr>
          <p:nvPr>
            <p:ph type="title"/>
          </p:nvPr>
        </p:nvSpPr>
        <p:spPr/>
        <p:txBody>
          <a:bodyPr/>
          <a:lstStyle/>
          <a:p>
            <a:r>
              <a:rPr lang="en-GB" dirty="0">
                <a:solidFill>
                  <a:srgbClr val="5391B8"/>
                </a:solidFill>
              </a:rPr>
              <a:t>Dyslexia – How Can I Help?</a:t>
            </a:r>
          </a:p>
        </p:txBody>
      </p:sp>
      <p:sp>
        <p:nvSpPr>
          <p:cNvPr id="5" name="Rectangle 4">
            <a:extLst>
              <a:ext uri="{FF2B5EF4-FFF2-40B4-BE49-F238E27FC236}">
                <a16:creationId xmlns:a16="http://schemas.microsoft.com/office/drawing/2014/main" id="{EC246007-78E0-4D91-BF7C-131D96B63EED}"/>
              </a:ext>
            </a:extLst>
          </p:cNvPr>
          <p:cNvSpPr/>
          <p:nvPr/>
        </p:nvSpPr>
        <p:spPr>
          <a:xfrm>
            <a:off x="620785" y="1448425"/>
            <a:ext cx="7885652" cy="994306"/>
          </a:xfrm>
          <a:prstGeom prst="rect">
            <a:avLst/>
          </a:prstGeom>
          <a:solidFill>
            <a:srgbClr val="AE90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Be patient and understanding with friends who have dyslexia. You may need to give them extra thinking time to answer your questions or to give their ideas when working in a group.</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1A09BD62-1EF3-4D74-A3CC-2247173908FC}"/>
              </a:ext>
            </a:extLst>
          </p:cNvPr>
          <p:cNvSpPr/>
          <p:nvPr/>
        </p:nvSpPr>
        <p:spPr>
          <a:xfrm>
            <a:off x="620785" y="3518965"/>
            <a:ext cx="7885652" cy="477304"/>
          </a:xfrm>
          <a:prstGeom prst="rect">
            <a:avLst/>
          </a:prstGeom>
          <a:solidFill>
            <a:srgbClr val="A14D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Ensure marking and feedback is positive.</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0184FB5-82CA-4FA6-AB9C-14539FD34E47}"/>
              </a:ext>
            </a:extLst>
          </p:cNvPr>
          <p:cNvSpPr/>
          <p:nvPr/>
        </p:nvSpPr>
        <p:spPr>
          <a:xfrm>
            <a:off x="620785" y="4157626"/>
            <a:ext cx="7885652" cy="994307"/>
          </a:xfrm>
          <a:prstGeom prst="rect">
            <a:avLst/>
          </a:prstGeom>
          <a:solidFill>
            <a:srgbClr val="BF6C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Be helpful in class. Friends with dyslexia may need support to organise themselves in practical lessons, such as art and technology or other subjects where equipment and lots of resources may be required.</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E5CE4089-22C9-4C32-9967-725302E85F1C}"/>
              </a:ext>
            </a:extLst>
          </p:cNvPr>
          <p:cNvSpPr/>
          <p:nvPr/>
        </p:nvSpPr>
        <p:spPr>
          <a:xfrm>
            <a:off x="620785" y="5313290"/>
            <a:ext cx="7885652" cy="747554"/>
          </a:xfrm>
          <a:prstGeom prst="rect">
            <a:avLst/>
          </a:prstGeom>
          <a:solidFill>
            <a:srgbClr val="3643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Support with reading aloud or checking new words can be helpful. Rehearsing reading together can also be useful.</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53E13C0B-DB07-461B-928C-1E35F9E85D01}"/>
              </a:ext>
            </a:extLst>
          </p:cNvPr>
          <p:cNvSpPr/>
          <p:nvPr/>
        </p:nvSpPr>
        <p:spPr>
          <a:xfrm>
            <a:off x="620785" y="2604087"/>
            <a:ext cx="7885652" cy="753521"/>
          </a:xfrm>
          <a:prstGeom prst="rect">
            <a:avLst/>
          </a:prstGeom>
          <a:solidFill>
            <a:srgbClr val="5391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GB" sz="1700" dirty="0">
                <a:solidFill>
                  <a:schemeClr val="bg1"/>
                </a:solidFill>
                <a:latin typeface="Open Sans" panose="020B0606030504020204" pitchFamily="34" charset="0"/>
                <a:ea typeface="Open Sans" panose="020B0606030504020204" pitchFamily="34" charset="0"/>
                <a:cs typeface="Open Sans" panose="020B0606030504020204" pitchFamily="34" charset="0"/>
              </a:rPr>
              <a:t>Be supportive to friends with dyslexia when marking or checking their work - they may find spelling difficult.</a:t>
            </a:r>
            <a:endParaRPr lang="en-GB" sz="17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746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1295</TotalTime>
  <Words>1286</Words>
  <Application>Microsoft Office PowerPoint</Application>
  <PresentationFormat>On-screen Show (4:3)</PresentationFormat>
  <Paragraphs>86</Paragraphs>
  <Slides>17</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Roboto</vt:lpstr>
      <vt:lpstr>Arial</vt:lpstr>
      <vt:lpstr>Calibri</vt:lpstr>
      <vt:lpstr>Open Sans</vt:lpstr>
      <vt:lpstr>Twinkl</vt:lpstr>
      <vt:lpstr>Office Theme</vt:lpstr>
      <vt:lpstr>PowerPoint Presentation</vt:lpstr>
      <vt:lpstr>PowerPoint Presentation</vt:lpstr>
      <vt:lpstr>What Is Neurodiversity?</vt:lpstr>
      <vt:lpstr>What Is Neurodiversity?</vt:lpstr>
      <vt:lpstr>What is Autism?</vt:lpstr>
      <vt:lpstr>Autism – How Can I Help?</vt:lpstr>
      <vt:lpstr>Famous Autistic People</vt:lpstr>
      <vt:lpstr>What is Dyslexia?</vt:lpstr>
      <vt:lpstr>Dyslexia – How Can I Help?</vt:lpstr>
      <vt:lpstr>Famous Dyslexic People</vt:lpstr>
      <vt:lpstr>What Is Developmental Coordination Disorder (DCD), Also Known as Dyspraxia?</vt:lpstr>
      <vt:lpstr>Dyspraxia – How Can I Help?</vt:lpstr>
      <vt:lpstr>Famous People with Dyspraxia</vt:lpstr>
      <vt:lpstr>What is ADHD?</vt:lpstr>
      <vt:lpstr>ADHD – How Can I Help?</vt:lpstr>
      <vt:lpstr>Famous People with ADHD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Matthew Ridsdale</dc:creator>
  <cp:lastModifiedBy>Caitlin Chatham (Smallbrook School)</cp:lastModifiedBy>
  <cp:revision>92</cp:revision>
  <dcterms:created xsi:type="dcterms:W3CDTF">2019-06-05T08:15:39Z</dcterms:created>
  <dcterms:modified xsi:type="dcterms:W3CDTF">2026-03-16T09:08:57Z</dcterms:modified>
</cp:coreProperties>
</file>